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Amienne" pitchFamily="82" charset="0"/>
      <p:regular r:id="rId46"/>
      <p:bold r:id="rId47"/>
    </p:embeddedFont>
    <p:embeddedFont>
      <p:font typeface="Cambria Math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4F6"/>
    <a:srgbClr val="5E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5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00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36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6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CFC-3310-43B3-A8FC-FFF170506638}" type="datetimeFigureOut">
              <a:rPr lang="en-US" smtClean="0"/>
              <a:t>15/12/2012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FEC-30FF-443E-9273-C56E84D9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7448-DD61-479C-8B02-0DA171FFEB5E}" type="datetimeFigureOut">
              <a:rPr lang="en-US" smtClean="0"/>
              <a:t>15/12/2012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C35E-D594-47C5-B888-DC8EFFE2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3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9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5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4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0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0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0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0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9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9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9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C35E-D594-47C5-B888-DC8EFFE26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4475-A5B9-4742-B8E0-E754B5EB19DC}" type="datetime1">
              <a:rPr lang="en-US" smtClean="0"/>
              <a:t>15/12/2012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-12265" y="-12527"/>
            <a:ext cx="727062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Chapter 5: Jacobians: Velocities and Static Forces</a:t>
            </a:r>
          </a:p>
        </p:txBody>
      </p:sp>
      <p:pic>
        <p:nvPicPr>
          <p:cNvPr id="1026" name="Picture 2" descr="C:\Users\Nidal\Downloads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95" y="6301740"/>
            <a:ext cx="502005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449139"/>
            <a:ext cx="8991600" cy="646331"/>
          </a:xfrm>
        </p:spPr>
        <p:txBody>
          <a:bodyPr>
            <a:normAutofit/>
          </a:bodyPr>
          <a:lstStyle>
            <a:lvl1pPr algn="l">
              <a:defRPr sz="3600" u="sng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562600"/>
          </a:xfrm>
        </p:spPr>
        <p:txBody>
          <a:bodyPr/>
          <a:lstStyle>
            <a:lvl1pPr algn="just">
              <a:tabLst>
                <a:tab pos="344488" algn="l"/>
              </a:tabLst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560" y="457200"/>
            <a:ext cx="973220" cy="571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rtl="1"/>
            <a:fld id="{FD4AFAD7-FC51-409E-B806-85D01C126EC6}" type="datetime1">
              <a:rPr lang="en-US" smtClean="0"/>
              <a:t>15/12/2012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F8557DD-BFF2-4343-BCF6-159C6C9081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Nidal\Desktop\Robotics\Download\temp\site-name-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4" y="6301740"/>
            <a:ext cx="166878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2265" y="6553200"/>
            <a:ext cx="698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Faculty</a:t>
            </a:r>
            <a:r>
              <a:rPr lang="en-US" sz="1600" b="1" baseline="0" dirty="0" smtClean="0"/>
              <a:t> of Engineering - </a:t>
            </a:r>
            <a:r>
              <a:rPr lang="en-US" sz="1600" b="1" baseline="0" dirty="0" smtClean="0">
                <a:solidFill>
                  <a:srgbClr val="002060"/>
                </a:solidFill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</a:rPr>
              <a:t>echanical</a:t>
            </a:r>
            <a:r>
              <a:rPr lang="en-US" sz="1600" b="1" baseline="0" dirty="0" smtClean="0">
                <a:solidFill>
                  <a:srgbClr val="002060"/>
                </a:solidFill>
              </a:rPr>
              <a:t> Engineering Department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6973214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258363" y="-12526"/>
            <a:ext cx="190964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mienne" pitchFamily="82" charset="0"/>
              </a:rPr>
              <a:t>ROBOTICS</a:t>
            </a:r>
            <a:endParaRPr lang="en-US" sz="2400" b="1" baseline="0" dirty="0" smtClean="0">
              <a:solidFill>
                <a:schemeClr val="accent6">
                  <a:lumMod val="50000"/>
                </a:schemeClr>
              </a:solidFill>
              <a:latin typeface="Amienne" pitchFamily="8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49139"/>
            <a:ext cx="916800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7C3-D6D7-4CEB-97D0-CC4778BCC8D0}" type="datetime1">
              <a:rPr lang="en-US" smtClean="0"/>
              <a:t>15/12/2012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0CB-41BF-4118-AFC5-EF26756E9592}" type="datetime1">
              <a:rPr lang="en-US" smtClean="0"/>
              <a:t>15/12/2012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57DD-BFF2-4343-BCF6-159C6C90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7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5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70.png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4.wmf"/><Relationship Id="rId4" Type="http://schemas.openxmlformats.org/officeDocument/2006/relationships/image" Target="../media/image69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0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3.png"/><Relationship Id="rId11" Type="http://schemas.openxmlformats.org/officeDocument/2006/relationships/oleObject" Target="../embeddings/oleObject95.bin"/><Relationship Id="rId5" Type="http://schemas.openxmlformats.org/officeDocument/2006/relationships/image" Target="../media/image109.wmf"/><Relationship Id="rId10" Type="http://schemas.openxmlformats.org/officeDocument/2006/relationships/image" Target="../media/image111.wmf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6.png"/><Relationship Id="rId11" Type="http://schemas.openxmlformats.org/officeDocument/2006/relationships/oleObject" Target="../embeddings/oleObject102.bin"/><Relationship Id="rId5" Type="http://schemas.openxmlformats.org/officeDocument/2006/relationships/image" Target="../media/image125.png"/><Relationship Id="rId10" Type="http://schemas.openxmlformats.org/officeDocument/2006/relationships/image" Target="../media/image73.wmf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10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0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69913" algn="l"/>
              </a:tabLst>
            </a:pPr>
            <a:r>
              <a:rPr lang="en-US" dirty="0" smtClean="0"/>
              <a:t>5.1 	</a:t>
            </a:r>
            <a:r>
              <a:rPr lang="en-US" sz="2400" dirty="0" smtClean="0"/>
              <a:t>INTRODUCTION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5.2 	NOTATION </a:t>
            </a:r>
            <a:r>
              <a:rPr lang="en-US" sz="2400" dirty="0"/>
              <a:t>FOR TIME-VARYING POSITION AND </a:t>
            </a:r>
            <a:r>
              <a:rPr lang="en-US" sz="2400" dirty="0" smtClean="0"/>
              <a:t>ORIENTATION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5.3 	LINEAR </a:t>
            </a:r>
            <a:r>
              <a:rPr lang="en-US" sz="2400" dirty="0"/>
              <a:t>AND ROTATIONAL VELOCITY OF RIGID </a:t>
            </a:r>
            <a:r>
              <a:rPr lang="en-US" sz="2400" dirty="0" smtClean="0"/>
              <a:t>BODIES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5.4 	MOTION </a:t>
            </a:r>
            <a:r>
              <a:rPr lang="en-US" sz="2400" dirty="0"/>
              <a:t>OF THE LINKS OF A ROBOT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/>
              <a:t>5</a:t>
            </a:r>
            <a:r>
              <a:rPr lang="en-US" sz="2400" dirty="0" smtClean="0"/>
              <a:t>. 5	VELOCITY </a:t>
            </a:r>
            <a:r>
              <a:rPr lang="en-US" sz="2400" dirty="0"/>
              <a:t>"PROPAGATION" FROM LINK TO LINK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5.6	JACOBIANS</a:t>
            </a:r>
            <a:endParaRPr lang="en-US" sz="2400" dirty="0"/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5.7 	SINGULARITIES</a:t>
            </a:r>
            <a:endParaRPr lang="en-US" sz="2400" dirty="0"/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5.8 	STATIC </a:t>
            </a:r>
            <a:r>
              <a:rPr lang="en-US" sz="2400" dirty="0"/>
              <a:t>FORCES IN </a:t>
            </a:r>
            <a:r>
              <a:rPr lang="en-US" sz="2400" dirty="0" smtClean="0"/>
              <a:t>MANIPULATORS</a:t>
            </a:r>
          </a:p>
          <a:p>
            <a:pPr marL="0" indent="0">
              <a:buNone/>
              <a:tabLst>
                <a:tab pos="569913" algn="l"/>
              </a:tabLst>
            </a:pPr>
            <a:r>
              <a:rPr lang="en-US" sz="2400" dirty="0" smtClean="0"/>
              <a:t>5.9   JACOBIANS </a:t>
            </a:r>
            <a:r>
              <a:rPr lang="en-US" sz="2400" dirty="0"/>
              <a:t>IN THE FORCE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rotational velocities of rigid bodies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Font typeface="+mj-lt"/>
              <a:buAutoNum type="arabicPeriod" startAt="3"/>
            </a:pPr>
            <a:r>
              <a:rPr lang="en-US" dirty="0" smtClean="0">
                <a:sym typeface="Wingdings" pitchFamily="2" charset="2"/>
              </a:rPr>
              <a:t>Linear and rotational velocity </a:t>
            </a:r>
            <a:r>
              <a:rPr lang="en-US" u="sng" dirty="0" smtClean="0">
                <a:sym typeface="Wingdings" pitchFamily="2" charset="2"/>
              </a:rPr>
              <a:t>at the same time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The same as point 2, however frame {B} is moving relative to frame {A}, i.e. 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u="sng" dirty="0" smtClean="0">
              <a:sym typeface="Wingdings" pitchFamily="2" charset="2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22210"/>
              </p:ext>
            </p:extLst>
          </p:nvPr>
        </p:nvGraphicFramePr>
        <p:xfrm>
          <a:off x="1447800" y="19050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588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4671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4432"/>
              </p:ext>
            </p:extLst>
          </p:nvPr>
        </p:nvGraphicFramePr>
        <p:xfrm>
          <a:off x="457200" y="2590800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7" imgW="4546440" imgH="533160" progId="Equation.DSMT4">
                  <p:embed/>
                </p:oleObj>
              </mc:Choice>
              <mc:Fallback>
                <p:oleObj name="Equation" r:id="rId7" imgW="4546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9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of the links of a robot (notations)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≡ linear velocity of the origin of frame {i} relative to the 		reference frame {O} (fixed), expressed in {i}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≡ angular velocity </a:t>
            </a:r>
            <a:r>
              <a:rPr lang="en-US" dirty="0"/>
              <a:t>of </a:t>
            </a:r>
            <a:r>
              <a:rPr lang="en-US" dirty="0" smtClean="0"/>
              <a:t>frame </a:t>
            </a:r>
            <a:r>
              <a:rPr lang="en-US" dirty="0"/>
              <a:t>{i} relative to </a:t>
            </a:r>
            <a:r>
              <a:rPr lang="en-US" dirty="0" smtClean="0"/>
              <a:t>the reference 		frame </a:t>
            </a:r>
            <a:r>
              <a:rPr lang="en-US" dirty="0"/>
              <a:t>{O} (fixed), expressed in {i}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4" name="Picture 4" descr="C:\Users\Nidal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78684"/>
            <a:ext cx="4191000" cy="25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>
            <a:off x="3924300" y="4335884"/>
            <a:ext cx="990600" cy="914400"/>
          </a:xfrm>
          <a:prstGeom prst="arc">
            <a:avLst>
              <a:gd name="adj1" fmla="val 1259094"/>
              <a:gd name="adj2" fmla="val 11869133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4183"/>
              </p:ext>
            </p:extLst>
          </p:nvPr>
        </p:nvGraphicFramePr>
        <p:xfrm>
          <a:off x="4064794" y="5269334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4" name="Equation" r:id="rId5" imgW="355320" imgH="419040" progId="Equation.DSMT4">
                  <p:embed/>
                </p:oleObj>
              </mc:Choice>
              <mc:Fallback>
                <p:oleObj name="Equation" r:id="rId5" imgW="35532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794" y="5269334"/>
                        <a:ext cx="355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71991"/>
              </p:ext>
            </p:extLst>
          </p:nvPr>
        </p:nvGraphicFramePr>
        <p:xfrm>
          <a:off x="304800" y="106680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5" name="Equation" r:id="rId7" imgW="291960" imgH="419040" progId="Equation.DSMT4">
                  <p:embed/>
                </p:oleObj>
              </mc:Choice>
              <mc:Fallback>
                <p:oleObj name="Equation" r:id="rId7" imgW="291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2921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6945"/>
              </p:ext>
            </p:extLst>
          </p:nvPr>
        </p:nvGraphicFramePr>
        <p:xfrm>
          <a:off x="3568700" y="4481934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Equation" r:id="rId9" imgW="291960" imgH="419040" progId="Equation.DSMT4">
                  <p:embed/>
                </p:oleObj>
              </mc:Choice>
              <mc:Fallback>
                <p:oleObj name="Equation" r:id="rId9" imgW="291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481934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27267"/>
              </p:ext>
            </p:extLst>
          </p:nvPr>
        </p:nvGraphicFramePr>
        <p:xfrm>
          <a:off x="2370931" y="5421734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Equation" r:id="rId11" imgW="291960" imgH="380880" progId="Equation.DSMT4">
                  <p:embed/>
                </p:oleObj>
              </mc:Choice>
              <mc:Fallback>
                <p:oleObj name="Equation" r:id="rId11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931" y="5421734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62310"/>
              </p:ext>
            </p:extLst>
          </p:nvPr>
        </p:nvGraphicFramePr>
        <p:xfrm>
          <a:off x="273050" y="2514600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Equation" r:id="rId13" imgW="355320" imgH="419040" progId="Equation.DSMT4">
                  <p:embed/>
                </p:oleObj>
              </mc:Choice>
              <mc:Fallback>
                <p:oleObj name="Equation" r:id="rId13" imgW="355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514600"/>
                        <a:ext cx="355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40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dal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50" y="914400"/>
            <a:ext cx="4658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propagation from link to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5867400" y="2819400"/>
            <a:ext cx="990600" cy="914400"/>
          </a:xfrm>
          <a:prstGeom prst="arc">
            <a:avLst>
              <a:gd name="adj1" fmla="val 20028804"/>
              <a:gd name="adj2" fmla="val 9062965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53857"/>
              </p:ext>
            </p:extLst>
          </p:nvPr>
        </p:nvGraphicFramePr>
        <p:xfrm>
          <a:off x="6502400" y="3695700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6" name="Equation" r:id="rId5" imgW="355320" imgH="419040" progId="Equation.DSMT4">
                  <p:embed/>
                </p:oleObj>
              </mc:Choice>
              <mc:Fallback>
                <p:oleObj name="Equation" r:id="rId5" imgW="355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695700"/>
                        <a:ext cx="355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89140"/>
              </p:ext>
            </p:extLst>
          </p:nvPr>
        </p:nvGraphicFramePr>
        <p:xfrm>
          <a:off x="7226300" y="990600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" name="Equation" r:id="rId7" imgW="622080" imgH="419040" progId="Equation.DSMT4">
                  <p:embed/>
                </p:oleObj>
              </mc:Choice>
              <mc:Fallback>
                <p:oleObj name="Equation" r:id="rId7" imgW="622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990600"/>
                        <a:ext cx="6223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30699"/>
              </p:ext>
            </p:extLst>
          </p:nvPr>
        </p:nvGraphicFramePr>
        <p:xfrm>
          <a:off x="5499100" y="213360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8" name="Equation" r:id="rId9" imgW="291960" imgH="419040" progId="Equation.DSMT4">
                  <p:embed/>
                </p:oleObj>
              </mc:Choice>
              <mc:Fallback>
                <p:oleObj name="Equation" r:id="rId9" imgW="291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2133600"/>
                        <a:ext cx="2921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/>
          <p:cNvSpPr/>
          <p:nvPr/>
        </p:nvSpPr>
        <p:spPr>
          <a:xfrm>
            <a:off x="8051800" y="2095500"/>
            <a:ext cx="990600" cy="914400"/>
          </a:xfrm>
          <a:prstGeom prst="arc">
            <a:avLst>
              <a:gd name="adj1" fmla="val 14469683"/>
              <a:gd name="adj2" fmla="val 3974551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35133"/>
              </p:ext>
            </p:extLst>
          </p:nvPr>
        </p:nvGraphicFramePr>
        <p:xfrm>
          <a:off x="8382000" y="1714500"/>
          <a:ext cx="67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" name="Equation" r:id="rId11" imgW="672840" imgH="419040" progId="Equation.DSMT4">
                  <p:embed/>
                </p:oleObj>
              </mc:Choice>
              <mc:Fallback>
                <p:oleObj name="Equation" r:id="rId11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714500"/>
                        <a:ext cx="67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0" y="990600"/>
            <a:ext cx="9067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344488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Starting from the base the velocity of any link </a:t>
            </a:r>
          </a:p>
          <a:p>
            <a:pPr marL="0" indent="0">
              <a:buNone/>
            </a:pPr>
            <a:r>
              <a:rPr lang="en-US" dirty="0" smtClean="0"/>
              <a:t>(i+1) equal to the previous link (i) + the relative</a:t>
            </a:r>
          </a:p>
          <a:p>
            <a:pPr marL="0" indent="0">
              <a:buNone/>
            </a:pPr>
            <a:r>
              <a:rPr lang="en-US" dirty="0" smtClean="0"/>
              <a:t>Velocity between (i+1) and (i)</a:t>
            </a:r>
          </a:p>
          <a:p>
            <a:r>
              <a:rPr lang="en-US" u="sng" dirty="0" smtClean="0"/>
              <a:t>Angular velocity propagation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Note that:                    is the third column of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67058"/>
              </p:ext>
            </p:extLst>
          </p:nvPr>
        </p:nvGraphicFramePr>
        <p:xfrm>
          <a:off x="387350" y="3124200"/>
          <a:ext cx="4305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0" name="Equation" r:id="rId13" imgW="4305240" imgH="1028520" progId="Equation.DSMT4">
                  <p:embed/>
                </p:oleObj>
              </mc:Choice>
              <mc:Fallback>
                <p:oleObj name="Equation" r:id="rId13" imgW="4305240" imgH="1028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124200"/>
                        <a:ext cx="4305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33545"/>
              </p:ext>
            </p:extLst>
          </p:nvPr>
        </p:nvGraphicFramePr>
        <p:xfrm>
          <a:off x="7683500" y="4038600"/>
          <a:ext cx="1384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1" name="Equation" r:id="rId15" imgW="1384200" imgH="1346040" progId="Equation.DSMT4">
                  <p:embed/>
                </p:oleObj>
              </mc:Choice>
              <mc:Fallback>
                <p:oleObj name="Equation" r:id="rId15" imgW="13842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83500" y="4038600"/>
                        <a:ext cx="1384300" cy="1346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endCxn id="13" idx="1"/>
          </p:cNvCxnSpPr>
          <p:nvPr/>
        </p:nvCxnSpPr>
        <p:spPr>
          <a:xfrm>
            <a:off x="3797300" y="4114800"/>
            <a:ext cx="3886200" cy="596900"/>
          </a:xfrm>
          <a:prstGeom prst="bentConnector3">
            <a:avLst>
              <a:gd name="adj1" fmla="val 327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72175"/>
              </p:ext>
            </p:extLst>
          </p:nvPr>
        </p:nvGraphicFramePr>
        <p:xfrm>
          <a:off x="165100" y="4343400"/>
          <a:ext cx="7200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" name="Equation" r:id="rId17" imgW="7200720" imgH="1143000" progId="Equation.DSMT4">
                  <p:embed/>
                </p:oleObj>
              </mc:Choice>
              <mc:Fallback>
                <p:oleObj name="Equation" r:id="rId17" imgW="720072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343400"/>
                        <a:ext cx="72009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3682"/>
              </p:ext>
            </p:extLst>
          </p:nvPr>
        </p:nvGraphicFramePr>
        <p:xfrm>
          <a:off x="1828800" y="5715000"/>
          <a:ext cx="125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" name="Equation" r:id="rId19" imgW="1257120" imgH="419040" progId="Equation.DSMT4">
                  <p:embed/>
                </p:oleObj>
              </mc:Choice>
              <mc:Fallback>
                <p:oleObj name="Equation" r:id="rId19" imgW="1257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28800" y="5715000"/>
                        <a:ext cx="1257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12494"/>
              </p:ext>
            </p:extLst>
          </p:nvPr>
        </p:nvGraphicFramePr>
        <p:xfrm>
          <a:off x="5943600" y="5715000"/>
          <a:ext cx="495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Equation" r:id="rId21" imgW="495000" imgH="419040" progId="Equation.DSMT4">
                  <p:embed/>
                </p:oleObj>
              </mc:Choice>
              <mc:Fallback>
                <p:oleObj name="Equation" r:id="rId21" imgW="495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43600" y="5715000"/>
                        <a:ext cx="495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-Shape 2"/>
          <p:cNvSpPr/>
          <p:nvPr/>
        </p:nvSpPr>
        <p:spPr>
          <a:xfrm>
            <a:off x="76200" y="4267200"/>
            <a:ext cx="7467600" cy="1295400"/>
          </a:xfrm>
          <a:prstGeom prst="corner">
            <a:avLst>
              <a:gd name="adj1" fmla="val 50000"/>
              <a:gd name="adj2" fmla="val 2774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dal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50" y="914400"/>
            <a:ext cx="4658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propagation from link to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5867400" y="2819400"/>
            <a:ext cx="990600" cy="914400"/>
          </a:xfrm>
          <a:prstGeom prst="arc">
            <a:avLst>
              <a:gd name="adj1" fmla="val 20028804"/>
              <a:gd name="adj2" fmla="val 9062965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78744"/>
              </p:ext>
            </p:extLst>
          </p:nvPr>
        </p:nvGraphicFramePr>
        <p:xfrm>
          <a:off x="6502400" y="3695700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" name="Equation" r:id="rId5" imgW="355320" imgH="419040" progId="Equation.DSMT4">
                  <p:embed/>
                </p:oleObj>
              </mc:Choice>
              <mc:Fallback>
                <p:oleObj name="Equation" r:id="rId5" imgW="355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695700"/>
                        <a:ext cx="355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728225"/>
              </p:ext>
            </p:extLst>
          </p:nvPr>
        </p:nvGraphicFramePr>
        <p:xfrm>
          <a:off x="7226300" y="990600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2" name="Equation" r:id="rId7" imgW="622080" imgH="419040" progId="Equation.DSMT4">
                  <p:embed/>
                </p:oleObj>
              </mc:Choice>
              <mc:Fallback>
                <p:oleObj name="Equation" r:id="rId7" imgW="622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990600"/>
                        <a:ext cx="6223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69736"/>
              </p:ext>
            </p:extLst>
          </p:nvPr>
        </p:nvGraphicFramePr>
        <p:xfrm>
          <a:off x="5499100" y="213360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" name="Equation" r:id="rId9" imgW="291960" imgH="419040" progId="Equation.DSMT4">
                  <p:embed/>
                </p:oleObj>
              </mc:Choice>
              <mc:Fallback>
                <p:oleObj name="Equation" r:id="rId9" imgW="291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2133600"/>
                        <a:ext cx="2921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/>
          <p:cNvSpPr/>
          <p:nvPr/>
        </p:nvSpPr>
        <p:spPr>
          <a:xfrm>
            <a:off x="8051800" y="2095500"/>
            <a:ext cx="990600" cy="914400"/>
          </a:xfrm>
          <a:prstGeom prst="arc">
            <a:avLst>
              <a:gd name="adj1" fmla="val 14469683"/>
              <a:gd name="adj2" fmla="val 3974551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63109"/>
              </p:ext>
            </p:extLst>
          </p:nvPr>
        </p:nvGraphicFramePr>
        <p:xfrm>
          <a:off x="8382000" y="1714500"/>
          <a:ext cx="67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" name="Equation" r:id="rId11" imgW="672840" imgH="419040" progId="Equation.DSMT4">
                  <p:embed/>
                </p:oleObj>
              </mc:Choice>
              <mc:Fallback>
                <p:oleObj name="Equation" r:id="rId11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714500"/>
                        <a:ext cx="67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0" y="990600"/>
            <a:ext cx="9067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344488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Linear velocity propagation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≡ 0;     Q ≡ i+1;   B ≡ i;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74638"/>
              </p:ext>
            </p:extLst>
          </p:nvPr>
        </p:nvGraphicFramePr>
        <p:xfrm>
          <a:off x="457200" y="1752600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" name="Equation" r:id="rId13" imgW="4546440" imgH="533160" progId="Equation.DSMT4">
                  <p:embed/>
                </p:oleObj>
              </mc:Choice>
              <mc:Fallback>
                <p:oleObj name="Equation" r:id="rId13" imgW="4546440" imgH="533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21029"/>
              </p:ext>
            </p:extLst>
          </p:nvPr>
        </p:nvGraphicFramePr>
        <p:xfrm>
          <a:off x="457200" y="3009900"/>
          <a:ext cx="35941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15" imgW="3593880" imgH="2286000" progId="Equation.DSMT4">
                  <p:embed/>
                </p:oleObj>
              </mc:Choice>
              <mc:Fallback>
                <p:oleObj name="Equation" r:id="rId15" imgW="359388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09900"/>
                        <a:ext cx="359410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4191000"/>
            <a:ext cx="3733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1752600"/>
            <a:ext cx="4224338" cy="308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propagation from link to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990600"/>
            <a:ext cx="9067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344488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Prismatic joint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</a:t>
            </a:r>
            <a:r>
              <a:rPr lang="en-US" dirty="0"/>
              <a:t>≡ 0;     Q ≡ i+1;   B ≡ i;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219340"/>
              </p:ext>
            </p:extLst>
          </p:nvPr>
        </p:nvGraphicFramePr>
        <p:xfrm>
          <a:off x="393700" y="4660900"/>
          <a:ext cx="55499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" name="Equation" r:id="rId5" imgW="5549760" imgH="1739880" progId="Equation.DSMT4">
                  <p:embed/>
                </p:oleObj>
              </mc:Choice>
              <mc:Fallback>
                <p:oleObj name="Equation" r:id="rId5" imgW="55497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660900"/>
                        <a:ext cx="5549900" cy="173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610100"/>
            <a:ext cx="5791200" cy="1866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63283"/>
              </p:ext>
            </p:extLst>
          </p:nvPr>
        </p:nvGraphicFramePr>
        <p:xfrm>
          <a:off x="457200" y="2743200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Equation" r:id="rId7" imgW="4546440" imgH="533160" progId="Equation.DSMT4">
                  <p:embed/>
                </p:oleObj>
              </mc:Choice>
              <mc:Fallback>
                <p:oleObj name="Equation" r:id="rId7" imgW="45464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114800" y="2667000"/>
            <a:ext cx="106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025454">
            <a:off x="4535097" y="2152157"/>
            <a:ext cx="628698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≠ 0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38502"/>
              </p:ext>
            </p:extLst>
          </p:nvPr>
        </p:nvGraphicFramePr>
        <p:xfrm>
          <a:off x="406400" y="4038600"/>
          <a:ext cx="561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Equation" r:id="rId9" imgW="5613120" imgH="469800" progId="Equation.DSMT4">
                  <p:embed/>
                </p:oleObj>
              </mc:Choice>
              <mc:Fallback>
                <p:oleObj name="Equation" r:id="rId9" imgW="5613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38600"/>
                        <a:ext cx="56134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26285"/>
              </p:ext>
            </p:extLst>
          </p:nvPr>
        </p:nvGraphicFramePr>
        <p:xfrm>
          <a:off x="457200" y="1550934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3" name="Equation" r:id="rId11" imgW="1955520" imgH="914400" progId="Equation.DSMT4">
                  <p:embed/>
                </p:oleObj>
              </mc:Choice>
              <mc:Fallback>
                <p:oleObj name="Equation" r:id="rId11" imgW="1955520" imgH="914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50934"/>
                        <a:ext cx="1955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81000" y="1485900"/>
            <a:ext cx="2209800" cy="1104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 bwMode="auto">
          <a:xfrm>
            <a:off x="1230312" y="2206919"/>
            <a:ext cx="7761288" cy="69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propagation from link to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31300" cy="8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14315" y="3429001"/>
            <a:ext cx="0" cy="3810002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40502" y="4264320"/>
            <a:ext cx="2809435" cy="1099344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0112" y="3273720"/>
            <a:ext cx="5410200" cy="699173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16794"/>
              </p:ext>
            </p:extLst>
          </p:nvPr>
        </p:nvGraphicFramePr>
        <p:xfrm>
          <a:off x="2894012" y="472152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" name="Equation" r:id="rId6" imgW="317160" imgH="444240" progId="Equation.DSMT4">
                  <p:embed/>
                </p:oleObj>
              </mc:Choice>
              <mc:Fallback>
                <p:oleObj name="Equation" r:id="rId6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4012" y="472152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6829"/>
              </p:ext>
            </p:extLst>
          </p:nvPr>
        </p:nvGraphicFramePr>
        <p:xfrm>
          <a:off x="8647206" y="343882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" name="Equation" r:id="rId8" imgW="317160" imgH="444240" progId="Equation.DSMT4">
                  <p:embed/>
                </p:oleObj>
              </mc:Choice>
              <mc:Fallback>
                <p:oleObj name="Equation" r:id="rId8" imgW="317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47206" y="343882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4720946" y="4699692"/>
            <a:ext cx="609598" cy="114300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4744" y="3883320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51917"/>
              </p:ext>
            </p:extLst>
          </p:nvPr>
        </p:nvGraphicFramePr>
        <p:xfrm>
          <a:off x="4202112" y="3892845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" name="Equation" r:id="rId10" imgW="380880" imgH="444240" progId="Equation.DSMT4">
                  <p:embed/>
                </p:oleObj>
              </mc:Choice>
              <mc:Fallback>
                <p:oleObj name="Equation" r:id="rId10" imgW="380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2112" y="3892845"/>
                        <a:ext cx="381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7554911" y="2643097"/>
            <a:ext cx="76201" cy="787626"/>
          </a:xfrm>
          <a:prstGeom prst="straightConnector1">
            <a:avLst/>
          </a:prstGeom>
          <a:ln w="25400" cmpd="sng">
            <a:solidFill>
              <a:srgbClr val="3D34F6"/>
            </a:solidFill>
            <a:prstDash val="solid"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64129"/>
              </p:ext>
            </p:extLst>
          </p:nvPr>
        </p:nvGraphicFramePr>
        <p:xfrm>
          <a:off x="7789862" y="2198983"/>
          <a:ext cx="36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" name="Equation" r:id="rId12" imgW="368280" imgH="444240" progId="Equation.DSMT4">
                  <p:embed/>
                </p:oleObj>
              </mc:Choice>
              <mc:Fallback>
                <p:oleObj name="Equation" r:id="rId12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89862" y="2198983"/>
                        <a:ext cx="36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40235"/>
              </p:ext>
            </p:extLst>
          </p:nvPr>
        </p:nvGraphicFramePr>
        <p:xfrm>
          <a:off x="5446712" y="465802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" name="Equation" r:id="rId14" imgW="812520" imgH="444240" progId="Equation.DSMT4">
                  <p:embed/>
                </p:oleObj>
              </mc:Choice>
              <mc:Fallback>
                <p:oleObj name="Equation" r:id="rId14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2" y="4658020"/>
                        <a:ext cx="8128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636211"/>
              </p:ext>
            </p:extLst>
          </p:nvPr>
        </p:nvGraphicFramePr>
        <p:xfrm>
          <a:off x="4354512" y="4928802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" name="Equation" r:id="rId16" imgW="1155600" imgH="380880" progId="Equation.DSMT4">
                  <p:embed/>
                </p:oleObj>
              </mc:Choice>
              <mc:Fallback>
                <p:oleObj name="Equation" r:id="rId16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4928802"/>
                        <a:ext cx="11557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07353"/>
              </p:ext>
            </p:extLst>
          </p:nvPr>
        </p:nvGraphicFramePr>
        <p:xfrm>
          <a:off x="7282236" y="3600933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" name="Equation" r:id="rId18" imgW="317160" imgH="380880" progId="Equation.DSMT4">
                  <p:embed/>
                </p:oleObj>
              </mc:Choice>
              <mc:Fallback>
                <p:oleObj name="Equation" r:id="rId18" imgW="317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236" y="3600933"/>
                        <a:ext cx="3175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8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78249"/>
              </p:ext>
            </p:extLst>
          </p:nvPr>
        </p:nvGraphicFramePr>
        <p:xfrm>
          <a:off x="4887912" y="3972220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5" name="Equation" r:id="rId20" imgW="710891" imgH="444307" progId="Equation.DSMT4">
                  <p:embed/>
                </p:oleObj>
              </mc:Choice>
              <mc:Fallback>
                <p:oleObj name="Equation" r:id="rId20" imgW="71089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3972220"/>
                        <a:ext cx="7112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4727669" y="4416720"/>
            <a:ext cx="733530" cy="282972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74953"/>
              </p:ext>
            </p:extLst>
          </p:nvPr>
        </p:nvGraphicFramePr>
        <p:xfrm>
          <a:off x="5604716" y="4258624"/>
          <a:ext cx="59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" name="Equation" r:id="rId22" imgW="596880" imgH="444240" progId="Equation.DSMT4">
                  <p:embed/>
                </p:oleObj>
              </mc:Choice>
              <mc:Fallback>
                <p:oleObj name="Equation" r:id="rId22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716" y="4258624"/>
                        <a:ext cx="5969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770685" y="4670946"/>
            <a:ext cx="914400" cy="13447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95206"/>
              </p:ext>
            </p:extLst>
          </p:nvPr>
        </p:nvGraphicFramePr>
        <p:xfrm>
          <a:off x="3427104" y="4349485"/>
          <a:ext cx="26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" name="Equation" r:id="rId24" imgW="266400" imgH="444240" progId="Equation.DSMT4">
                  <p:embed/>
                </p:oleObj>
              </mc:Choice>
              <mc:Fallback>
                <p:oleObj name="Equation" r:id="rId24" imgW="266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104" y="4349485"/>
                        <a:ext cx="2667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16798"/>
              </p:ext>
            </p:extLst>
          </p:nvPr>
        </p:nvGraphicFramePr>
        <p:xfrm>
          <a:off x="7057370" y="3917230"/>
          <a:ext cx="25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" name="Equation" r:id="rId26" imgW="253800" imgH="444240" progId="Equation.DSMT4">
                  <p:embed/>
                </p:oleObj>
              </mc:Choice>
              <mc:Fallback>
                <p:oleObj name="Equation" r:id="rId26" imgW="253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370" y="3917230"/>
                        <a:ext cx="254000" cy="444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6869112" y="3430723"/>
            <a:ext cx="723899" cy="528798"/>
          </a:xfrm>
          <a:prstGeom prst="straightConnector1">
            <a:avLst/>
          </a:prstGeom>
          <a:ln w="38100" cmpd="sng">
            <a:solidFill>
              <a:srgbClr val="5E9C34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9400" y="1435100"/>
            <a:ext cx="571500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lIns="18000" tIns="0" rIns="18000" bIns="0" rtlCol="0"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01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 (Solution)</a:t>
            </a:r>
          </a:p>
          <a:p>
            <a:pPr marL="457200" lvl="1" indent="0">
              <a:buNone/>
            </a:pPr>
            <a:r>
              <a:rPr lang="en-US" dirty="0" smtClean="0"/>
              <a:t>From        the following can be extracted: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43578"/>
              </p:ext>
            </p:extLst>
          </p:nvPr>
        </p:nvGraphicFramePr>
        <p:xfrm>
          <a:off x="1219200" y="1511300"/>
          <a:ext cx="44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8" name="Equation" r:id="rId4" imgW="444240" imgH="419040" progId="Equation.DSMT4">
                  <p:embed/>
                </p:oleObj>
              </mc:Choice>
              <mc:Fallback>
                <p:oleObj name="Equation" r:id="rId4" imgW="444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11300"/>
                        <a:ext cx="444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95105"/>
              </p:ext>
            </p:extLst>
          </p:nvPr>
        </p:nvGraphicFramePr>
        <p:xfrm>
          <a:off x="5916635" y="990600"/>
          <a:ext cx="3218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  <a:gridCol w="914400"/>
                <a:gridCol w="576000"/>
                <a:gridCol w="576000"/>
                <a:gridCol w="57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i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i-1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 smtClean="0"/>
                        <a:t>α</a:t>
                      </a:r>
                      <a:r>
                        <a:rPr lang="en-US" sz="2000" i="1" baseline="-25000" dirty="0" smtClean="0"/>
                        <a:t>i-1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000" i="1" baseline="-25000" dirty="0" smtClean="0"/>
                        <a:t>i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/>
                        <a:t>d</a:t>
                      </a:r>
                      <a:r>
                        <a:rPr lang="en-US" sz="2000" i="1" baseline="-25000" dirty="0" smtClean="0"/>
                        <a:t>i</a:t>
                      </a:r>
                      <a:endParaRPr lang="en-US" sz="2000" i="1" dirty="0"/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000" i="1" baseline="-25000" dirty="0" smtClean="0"/>
                        <a:t>1</a:t>
                      </a:r>
                      <a:endParaRPr lang="en-US" sz="2000" i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2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90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baseline="0" dirty="0" smtClean="0">
                          <a:latin typeface="Arial"/>
                          <a:cs typeface="Arial"/>
                        </a:rPr>
                        <a:t>θ</a:t>
                      </a:r>
                      <a:r>
                        <a:rPr lang="en-US" sz="2000" i="1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i="1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3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2</a:t>
                      </a:r>
                      <a:r>
                        <a:rPr lang="en-US" sz="2000" i="1" baseline="0" dirty="0" smtClean="0"/>
                        <a:t>= Const.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90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/>
                        <a:t>d</a:t>
                      </a:r>
                      <a:r>
                        <a:rPr lang="en-US" sz="2000" i="1" baseline="-25000" dirty="0" smtClean="0"/>
                        <a:t>3</a:t>
                      </a:r>
                      <a:endParaRPr lang="en-US" sz="2000" i="1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propagation from link to link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46156"/>
              </p:ext>
            </p:extLst>
          </p:nvPr>
        </p:nvGraphicFramePr>
        <p:xfrm>
          <a:off x="482600" y="1981200"/>
          <a:ext cx="26289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9" name="Equation" r:id="rId6" imgW="2628720" imgH="1498320" progId="Equation.DSMT4">
                  <p:embed/>
                </p:oleObj>
              </mc:Choice>
              <mc:Fallback>
                <p:oleObj name="Equation" r:id="rId6" imgW="262872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981200"/>
                        <a:ext cx="26289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102659" y="1994647"/>
            <a:ext cx="1524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70094" y="1981200"/>
            <a:ext cx="228600" cy="1080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28877"/>
              </p:ext>
            </p:extLst>
          </p:nvPr>
        </p:nvGraphicFramePr>
        <p:xfrm>
          <a:off x="425450" y="3581400"/>
          <a:ext cx="3352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" name="Equation" r:id="rId8" imgW="3352680" imgH="1117440" progId="Equation.DSMT4">
                  <p:embed/>
                </p:oleObj>
              </mc:Choice>
              <mc:Fallback>
                <p:oleObj name="Equation" r:id="rId8" imgW="33526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581400"/>
                        <a:ext cx="3352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75107"/>
              </p:ext>
            </p:extLst>
          </p:nvPr>
        </p:nvGraphicFramePr>
        <p:xfrm>
          <a:off x="4095750" y="3581400"/>
          <a:ext cx="3022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" name="Equation" r:id="rId10" imgW="3022560" imgH="1117440" progId="Equation.DSMT4">
                  <p:embed/>
                </p:oleObj>
              </mc:Choice>
              <mc:Fallback>
                <p:oleObj name="Equation" r:id="rId10" imgW="30225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581400"/>
                        <a:ext cx="3022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98692"/>
              </p:ext>
            </p:extLst>
          </p:nvPr>
        </p:nvGraphicFramePr>
        <p:xfrm>
          <a:off x="254000" y="4902200"/>
          <a:ext cx="7670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" name="Equation" r:id="rId12" imgW="7670520" imgH="1193760" progId="Equation.DSMT4">
                  <p:embed/>
                </p:oleObj>
              </mc:Choice>
              <mc:Fallback>
                <p:oleObj name="Equation" r:id="rId12" imgW="767052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902200"/>
                        <a:ext cx="76708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36" name="Straight Connector 14335"/>
          <p:cNvCxnSpPr/>
          <p:nvPr/>
        </p:nvCxnSpPr>
        <p:spPr>
          <a:xfrm>
            <a:off x="228600" y="4800600"/>
            <a:ext cx="7162800" cy="0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2539"/>
              </p:ext>
            </p:extLst>
          </p:nvPr>
        </p:nvGraphicFramePr>
        <p:xfrm>
          <a:off x="7620000" y="327660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" name="Equation" r:id="rId14" imgW="1396800" imgH="355320" progId="Equation.DSMT4">
                  <p:embed/>
                </p:oleObj>
              </mc:Choice>
              <mc:Fallback>
                <p:oleObj name="Equation" r:id="rId14" imgW="1396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276600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22914"/>
              </p:ext>
            </p:extLst>
          </p:nvPr>
        </p:nvGraphicFramePr>
        <p:xfrm>
          <a:off x="7505700" y="3606800"/>
          <a:ext cx="1485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" name="Equation" r:id="rId16" imgW="1485720" imgH="1193760" progId="Equation.DSMT4">
                  <p:embed/>
                </p:oleObj>
              </mc:Choice>
              <mc:Fallback>
                <p:oleObj name="Equation" r:id="rId16" imgW="148572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606800"/>
                        <a:ext cx="14859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467600" y="3240741"/>
            <a:ext cx="2133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 (Solution)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propagation from link to link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37425"/>
              </p:ext>
            </p:extLst>
          </p:nvPr>
        </p:nvGraphicFramePr>
        <p:xfrm>
          <a:off x="4559300" y="1066800"/>
          <a:ext cx="4457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4" imgW="4457520" imgH="1193760" progId="Equation.DSMT4">
                  <p:embed/>
                </p:oleObj>
              </mc:Choice>
              <mc:Fallback>
                <p:oleObj name="Equation" r:id="rId4" imgW="445752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066800"/>
                        <a:ext cx="4457700" cy="1193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76306"/>
              </p:ext>
            </p:extLst>
          </p:nvPr>
        </p:nvGraphicFramePr>
        <p:xfrm>
          <a:off x="209550" y="1447800"/>
          <a:ext cx="75565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6" imgW="7556400" imgH="3619440" progId="Equation.DSMT4">
                  <p:embed/>
                </p:oleObj>
              </mc:Choice>
              <mc:Fallback>
                <p:oleObj name="Equation" r:id="rId6" imgW="7556400" imgH="36194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447800"/>
                        <a:ext cx="7556500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89059"/>
              </p:ext>
            </p:extLst>
          </p:nvPr>
        </p:nvGraphicFramePr>
        <p:xfrm>
          <a:off x="247650" y="5105400"/>
          <a:ext cx="6946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8" imgW="6946560" imgH="1193760" progId="Equation.DSMT4">
                  <p:embed/>
                </p:oleObj>
              </mc:Choice>
              <mc:Fallback>
                <p:oleObj name="Equation" r:id="rId8" imgW="6946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7650" y="5105400"/>
                        <a:ext cx="69469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4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 (Solution)</a:t>
            </a:r>
          </a:p>
          <a:p>
            <a:pPr lvl="1"/>
            <a:endParaRPr lang="en-US" i="1" u="sng" dirty="0" smtClean="0"/>
          </a:p>
          <a:p>
            <a:pPr lvl="1"/>
            <a:endParaRPr lang="en-US" i="1" u="sng" dirty="0"/>
          </a:p>
          <a:p>
            <a:pPr lvl="1"/>
            <a:endParaRPr lang="en-US" i="1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Expressed in {0} frame</a:t>
            </a:r>
            <a:endParaRPr lang="en-US" dirty="0"/>
          </a:p>
          <a:p>
            <a:pPr lvl="1"/>
            <a:endParaRPr lang="en-US" i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propagation from link to link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86979"/>
              </p:ext>
            </p:extLst>
          </p:nvPr>
        </p:nvGraphicFramePr>
        <p:xfrm>
          <a:off x="438150" y="1524000"/>
          <a:ext cx="180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4" imgW="1803240" imgH="1422360" progId="Equation.DSMT4">
                  <p:embed/>
                </p:oleObj>
              </mc:Choice>
              <mc:Fallback>
                <p:oleObj name="Equation" r:id="rId4" imgW="180324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24000"/>
                        <a:ext cx="1803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47525"/>
              </p:ext>
            </p:extLst>
          </p:nvPr>
        </p:nvGraphicFramePr>
        <p:xfrm>
          <a:off x="349250" y="3124200"/>
          <a:ext cx="31369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6" imgW="3136680" imgH="1422360" progId="Equation.DSMT4">
                  <p:embed/>
                </p:oleObj>
              </mc:Choice>
              <mc:Fallback>
                <p:oleObj name="Equation" r:id="rId6" imgW="313668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124200"/>
                        <a:ext cx="31369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799789"/>
              </p:ext>
            </p:extLst>
          </p:nvPr>
        </p:nvGraphicFramePr>
        <p:xfrm>
          <a:off x="762000" y="5143500"/>
          <a:ext cx="163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8" imgW="1638000" imgH="419040" progId="Equation.DSMT4">
                  <p:embed/>
                </p:oleObj>
              </mc:Choice>
              <mc:Fallback>
                <p:oleObj name="Equation" r:id="rId8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43500"/>
                        <a:ext cx="1638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13767"/>
              </p:ext>
            </p:extLst>
          </p:nvPr>
        </p:nvGraphicFramePr>
        <p:xfrm>
          <a:off x="762000" y="5905500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Equation" r:id="rId10" imgW="1523880" imgH="419040" progId="Equation.DSMT4">
                  <p:embed/>
                </p:oleObj>
              </mc:Choice>
              <mc:Fallback>
                <p:oleObj name="Equation" r:id="rId10" imgW="1523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05500"/>
                        <a:ext cx="152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5638800"/>
            <a:ext cx="2159566" cy="400110"/>
          </a:xfrm>
          <a:prstGeom prst="rect">
            <a:avLst/>
          </a:prstGeom>
          <a:solidFill>
            <a:schemeClr val="accent6"/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End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30001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 (Solution)</a:t>
            </a:r>
            <a:endParaRPr lang="en-US" i="1" u="sng" dirty="0"/>
          </a:p>
          <a:p>
            <a:pPr lvl="1"/>
            <a:r>
              <a:rPr lang="en-US" dirty="0" smtClean="0"/>
              <a:t>One can put                       in the following form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propagation from link to link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40005"/>
              </p:ext>
            </p:extLst>
          </p:nvPr>
        </p:nvGraphicFramePr>
        <p:xfrm>
          <a:off x="7531100" y="914400"/>
          <a:ext cx="1511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Equation" r:id="rId4" imgW="1511280" imgH="1193760" progId="Equation.DSMT4">
                  <p:embed/>
                </p:oleObj>
              </mc:Choice>
              <mc:Fallback>
                <p:oleObj name="Equation" r:id="rId4" imgW="15112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914400"/>
                        <a:ext cx="1511300" cy="1193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69127"/>
              </p:ext>
            </p:extLst>
          </p:nvPr>
        </p:nvGraphicFramePr>
        <p:xfrm>
          <a:off x="2428875" y="1524000"/>
          <a:ext cx="1384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6" imgW="1384200" imgH="419040" progId="Equation.DSMT4">
                  <p:embed/>
                </p:oleObj>
              </mc:Choice>
              <mc:Fallback>
                <p:oleObj name="Equation" r:id="rId6" imgW="1384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8875" y="1524000"/>
                        <a:ext cx="1384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42163"/>
              </p:ext>
            </p:extLst>
          </p:nvPr>
        </p:nvGraphicFramePr>
        <p:xfrm>
          <a:off x="6553200" y="2209800"/>
          <a:ext cx="2628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8" imgW="2628720" imgH="1193760" progId="Equation.DSMT4">
                  <p:embed/>
                </p:oleObj>
              </mc:Choice>
              <mc:Fallback>
                <p:oleObj name="Equation" r:id="rId8" imgW="2628720" imgH="1193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09800"/>
                        <a:ext cx="2628900" cy="1193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81379"/>
              </p:ext>
            </p:extLst>
          </p:nvPr>
        </p:nvGraphicFramePr>
        <p:xfrm>
          <a:off x="501650" y="2044700"/>
          <a:ext cx="4927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Equation" r:id="rId10" imgW="4927320" imgH="2717640" progId="Equation.DSMT4">
                  <p:embed/>
                </p:oleObj>
              </mc:Choice>
              <mc:Fallback>
                <p:oleObj name="Equation" r:id="rId10" imgW="4927320" imgH="271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044700"/>
                        <a:ext cx="49276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1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 the following concepts will be studied: </a:t>
            </a:r>
          </a:p>
          <a:p>
            <a:pPr lvl="1"/>
            <a:r>
              <a:rPr lang="en-US" dirty="0" smtClean="0"/>
              <a:t>The linear and angular velocity of a rigid body to analyze the motion of the manipulator</a:t>
            </a:r>
          </a:p>
          <a:p>
            <a:pPr lvl="1"/>
            <a:r>
              <a:rPr lang="en-US" dirty="0" smtClean="0"/>
              <a:t>Forces that act on a rigid body (application on static forces of a manipulator)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 Jacobian matrix relations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the function: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Or, in vector form </a:t>
            </a:r>
          </a:p>
          <a:p>
            <a:r>
              <a:rPr lang="en-US" dirty="0" smtClean="0"/>
              <a:t>The differentiation of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can be considered as follows: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1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76576"/>
            <a:ext cx="1542729" cy="4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6700"/>
            <a:ext cx="3833813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2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1973916" cy="97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Or, simply, in matrix form </a:t>
            </a:r>
          </a:p>
          <a:p>
            <a:r>
              <a:rPr lang="en-US" dirty="0" smtClean="0"/>
              <a:t>Remark: for nonlinear functions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 f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dirty="0" smtClean="0"/>
              <a:t> of X the partial derivative       is also a function of 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Jacobian maps/transform velocities from X to Y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s X=X(</a:t>
            </a:r>
            <a:r>
              <a:rPr lang="en-US" i="1" dirty="0" smtClean="0"/>
              <a:t>t</a:t>
            </a:r>
            <a:r>
              <a:rPr lang="en-US" dirty="0" smtClean="0"/>
              <a:t>) (time dependent)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="1" dirty="0" smtClean="0">
                <a:sym typeface="Wingdings" pitchFamily="2" charset="2"/>
              </a:rPr>
              <a:t>J=J(X) </a:t>
            </a:r>
            <a:r>
              <a:rPr lang="en-US" dirty="0" smtClean="0">
                <a:sym typeface="Wingdings" pitchFamily="2" charset="2"/>
              </a:rPr>
              <a:t>is also time dependent.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60198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2" r="27519"/>
          <a:stretch/>
        </p:blipFill>
        <p:spPr bwMode="auto">
          <a:xfrm>
            <a:off x="1905000" y="1912620"/>
            <a:ext cx="419914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49421"/>
              </p:ext>
            </p:extLst>
          </p:nvPr>
        </p:nvGraphicFramePr>
        <p:xfrm>
          <a:off x="457200" y="2514600"/>
          <a:ext cx="20066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5" imgW="2006280" imgH="2489040" progId="Equation.DSMT4">
                  <p:embed/>
                </p:oleObj>
              </mc:Choice>
              <mc:Fallback>
                <p:oleObj name="Equation" r:id="rId5" imgW="2006280" imgH="248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2006600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04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robotics, the Jacobian relates the Cartesian velocities with joint velocities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≡ vector of joint angles</a:t>
            </a:r>
          </a:p>
          <a:p>
            <a:pPr marL="0" indent="0">
              <a:buNone/>
            </a:pPr>
            <a:r>
              <a:rPr lang="en-US" dirty="0" smtClean="0"/>
              <a:t>	      </a:t>
            </a:r>
            <a:r>
              <a:rPr lang="en-US" dirty="0"/>
              <a:t>≡ vector of joint </a:t>
            </a:r>
            <a:r>
              <a:rPr lang="en-US" dirty="0" smtClean="0"/>
              <a:t>velocities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Case: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15993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6" r="4747"/>
          <a:stretch/>
        </p:blipFill>
        <p:spPr bwMode="auto">
          <a:xfrm>
            <a:off x="546845" y="2931459"/>
            <a:ext cx="29583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6" t="28676" r="4747"/>
          <a:stretch/>
        </p:blipFill>
        <p:spPr bwMode="auto">
          <a:xfrm>
            <a:off x="533400" y="2572871"/>
            <a:ext cx="295835" cy="43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2" r="17614"/>
          <a:stretch/>
        </p:blipFill>
        <p:spPr bwMode="auto">
          <a:xfrm>
            <a:off x="533400" y="3541059"/>
            <a:ext cx="9681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588" y="3612777"/>
            <a:ext cx="6747873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Instantaneous, as </a:t>
            </a:r>
            <a:r>
              <a:rPr lang="en-US" sz="2400" dirty="0" smtClean="0">
                <a:sym typeface="Symbol"/>
              </a:rPr>
              <a:t> </a:t>
            </a:r>
            <a:r>
              <a:rPr lang="en-US" sz="2400" dirty="0" smtClean="0"/>
              <a:t> is changing </a:t>
            </a:r>
            <a:r>
              <a:rPr lang="en-US" sz="2400" dirty="0" smtClean="0">
                <a:sym typeface="Wingdings" pitchFamily="2" charset="2"/>
              </a:rPr>
              <a:t> J(</a:t>
            </a:r>
            <a:r>
              <a:rPr lang="en-US" sz="2400" dirty="0">
                <a:sym typeface="Symbol"/>
              </a:rPr>
              <a:t> </a:t>
            </a:r>
            <a:r>
              <a:rPr lang="en-US" sz="2400" dirty="0" smtClean="0">
                <a:sym typeface="Symbol"/>
              </a:rPr>
              <a:t>) is changing 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15837"/>
              </p:ext>
            </p:extLst>
          </p:nvPr>
        </p:nvGraphicFramePr>
        <p:xfrm>
          <a:off x="349719" y="5029200"/>
          <a:ext cx="25273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2527200" imgH="1422360" progId="Equation.DSMT4">
                  <p:embed/>
                </p:oleObj>
              </mc:Choice>
              <mc:Fallback>
                <p:oleObj name="Equation" r:id="rId5" imgW="25272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719" y="5029200"/>
                        <a:ext cx="25273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7498"/>
              </p:ext>
            </p:extLst>
          </p:nvPr>
        </p:nvGraphicFramePr>
        <p:xfrm>
          <a:off x="3276600" y="4648200"/>
          <a:ext cx="3721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7" imgW="3720960" imgH="1803240" progId="Equation.DSMT4">
                  <p:embed/>
                </p:oleObj>
              </mc:Choice>
              <mc:Fallback>
                <p:oleObj name="Equation" r:id="rId7" imgW="37209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4648200"/>
                        <a:ext cx="37211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6600" y="4876800"/>
            <a:ext cx="213417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# of columns </a:t>
            </a:r>
          </a:p>
          <a:p>
            <a:r>
              <a:rPr lang="en-US" sz="2800" dirty="0" smtClean="0"/>
              <a:t>= # of </a:t>
            </a:r>
            <a:r>
              <a:rPr lang="en-US" sz="2800" dirty="0" err="1" smtClean="0"/>
              <a:t>DoF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9061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43568"/>
              </p:ext>
            </p:extLst>
          </p:nvPr>
        </p:nvGraphicFramePr>
        <p:xfrm>
          <a:off x="4159250" y="952500"/>
          <a:ext cx="4927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4" imgW="4927320" imgH="2717640" progId="Equation.DSMT4">
                  <p:embed/>
                </p:oleObj>
              </mc:Choice>
              <mc:Fallback>
                <p:oleObj name="Equation" r:id="rId4" imgW="4927320" imgH="2717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952500"/>
                        <a:ext cx="4927600" cy="271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previous equation find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12387"/>
              </p:ext>
            </p:extLst>
          </p:nvPr>
        </p:nvGraphicFramePr>
        <p:xfrm>
          <a:off x="533400" y="1524000"/>
          <a:ext cx="87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6" imgW="876240" imgH="457200" progId="Equation.DSMT4">
                  <p:embed/>
                </p:oleObj>
              </mc:Choice>
              <mc:Fallback>
                <p:oleObj name="Equation" r:id="rId6" imgW="8762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76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47024"/>
              </p:ext>
            </p:extLst>
          </p:nvPr>
        </p:nvGraphicFramePr>
        <p:xfrm>
          <a:off x="609600" y="2971800"/>
          <a:ext cx="1714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8" imgW="1714320" imgH="406080" progId="Equation.DSMT4">
                  <p:embed/>
                </p:oleObj>
              </mc:Choice>
              <mc:Fallback>
                <p:oleObj name="Equation" r:id="rId8" imgW="171432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17145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10614"/>
              </p:ext>
            </p:extLst>
          </p:nvPr>
        </p:nvGraphicFramePr>
        <p:xfrm>
          <a:off x="501650" y="3644900"/>
          <a:ext cx="46355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10" imgW="4635360" imgH="2717640" progId="Equation.DSMT4">
                  <p:embed/>
                </p:oleObj>
              </mc:Choice>
              <mc:Fallback>
                <p:oleObj name="Equation" r:id="rId10" imgW="4635360" imgH="271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44900"/>
                        <a:ext cx="4635500" cy="271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8800" y="4435605"/>
            <a:ext cx="26670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 the example </a:t>
            </a:r>
          </a:p>
          <a:p>
            <a:r>
              <a:rPr lang="en-US" sz="2800" dirty="0" smtClean="0"/>
              <a:t>of the book</a:t>
            </a:r>
          </a:p>
        </p:txBody>
      </p:sp>
    </p:spTree>
    <p:extLst>
      <p:ext uri="{BB962C8B-B14F-4D97-AF65-F5344CB8AC3E}">
        <p14:creationId xmlns:p14="http://schemas.microsoft.com/office/powerpoint/2010/main" val="170058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   , find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is invertible if</a:t>
            </a:r>
          </a:p>
          <a:p>
            <a:r>
              <a:rPr lang="en-US" dirty="0"/>
              <a:t>	</a:t>
            </a:r>
            <a:r>
              <a:rPr lang="en-US" dirty="0" smtClean="0"/>
              <a:t>For some values of     ,       could be non-invertible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>
                <a:sym typeface="Wingdings" pitchFamily="2" charset="2"/>
              </a:rPr>
              <a:t> singularities of the robot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Singularity: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Boundary singularity: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Interior singularity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50681"/>
              </p:ext>
            </p:extLst>
          </p:nvPr>
        </p:nvGraphicFramePr>
        <p:xfrm>
          <a:off x="457200" y="15240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4" imgW="2286000" imgH="457200" progId="Equation.DSMT4">
                  <p:embed/>
                </p:oleObj>
              </mc:Choice>
              <mc:Fallback>
                <p:oleObj name="Equation" r:id="rId4" imgW="22860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22860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4668"/>
              </p:ext>
            </p:extLst>
          </p:nvPr>
        </p:nvGraphicFramePr>
        <p:xfrm>
          <a:off x="1295400" y="10668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Equation" r:id="rId6" imgW="304560" imgH="342720" progId="Equation.DSMT4">
                  <p:embed/>
                </p:oleObj>
              </mc:Choice>
              <mc:Fallback>
                <p:oleObj name="Equation" r:id="rId6" imgW="304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1066800"/>
                        <a:ext cx="304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25743"/>
              </p:ext>
            </p:extLst>
          </p:nvPr>
        </p:nvGraphicFramePr>
        <p:xfrm>
          <a:off x="2426639" y="10668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8" imgW="266400" imgH="342720" progId="Equation.DSMT4">
                  <p:embed/>
                </p:oleObj>
              </mc:Choice>
              <mc:Fallback>
                <p:oleObj name="Equation" r:id="rId8" imgW="266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6639" y="1066800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33853"/>
              </p:ext>
            </p:extLst>
          </p:nvPr>
        </p:nvGraphicFramePr>
        <p:xfrm>
          <a:off x="438150" y="2076450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10" imgW="368280" imgH="380880" progId="Equation.DSMT4">
                  <p:embed/>
                </p:oleObj>
              </mc:Choice>
              <mc:Fallback>
                <p:oleObj name="Equation" r:id="rId10" imgW="368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076450"/>
                        <a:ext cx="3683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6441"/>
              </p:ext>
            </p:extLst>
          </p:nvPr>
        </p:nvGraphicFramePr>
        <p:xfrm>
          <a:off x="2971800" y="1993900"/>
          <a:ext cx="2197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12" imgW="2197080" imgH="583920" progId="Equation.DSMT4">
                  <p:embed/>
                </p:oleObj>
              </mc:Choice>
              <mc:Fallback>
                <p:oleObj name="Equation" r:id="rId12" imgW="2197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93900"/>
                        <a:ext cx="2197100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95859"/>
              </p:ext>
            </p:extLst>
          </p:nvPr>
        </p:nvGraphicFramePr>
        <p:xfrm>
          <a:off x="3240741" y="2658035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14" imgW="291960" imgH="304560" progId="Equation.DSMT4">
                  <p:embed/>
                </p:oleObj>
              </mc:Choice>
              <mc:Fallback>
                <p:oleObj name="Equation" r:id="rId14" imgW="291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40741" y="2658035"/>
                        <a:ext cx="292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5814"/>
              </p:ext>
            </p:extLst>
          </p:nvPr>
        </p:nvGraphicFramePr>
        <p:xfrm>
          <a:off x="3733800" y="2590800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16" imgW="368280" imgH="380880" progId="Equation.DSMT4">
                  <p:embed/>
                </p:oleObj>
              </mc:Choice>
              <mc:Fallback>
                <p:oleObj name="Equation" r:id="rId16" imgW="368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3683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31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Boundary singularity: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All robots have singularities at the boundary or their workspace.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26021" r="27916" b="24485"/>
          <a:stretch/>
        </p:blipFill>
        <p:spPr bwMode="auto">
          <a:xfrm>
            <a:off x="2667000" y="2401421"/>
            <a:ext cx="2938809" cy="31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5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Interior singularity</a:t>
            </a:r>
          </a:p>
          <a:p>
            <a:pPr lvl="1"/>
            <a:r>
              <a:rPr lang="en-US" dirty="0" smtClean="0"/>
              <a:t>Inside the workspace, away from the WS boundary. </a:t>
            </a:r>
          </a:p>
          <a:p>
            <a:pPr lvl="1"/>
            <a:r>
              <a:rPr lang="en-US" dirty="0" smtClean="0"/>
              <a:t>Generally are caused by a lining up of two or more joint axes.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8229600" cy="138499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When a manipulator is in a singular configuration, it has lost one or more degrees of </a:t>
            </a:r>
            <a:r>
              <a:rPr lang="en-US" sz="2800" u="sng" dirty="0" smtClean="0"/>
              <a:t>freedom!</a:t>
            </a:r>
            <a:endParaRPr lang="en-US" sz="2800" u="sng" dirty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527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the Puma robot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has two singular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configurations (not only)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 -90 (Boundary) 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 </a:t>
            </a:r>
            <a:r>
              <a:rPr lang="en-US" dirty="0" smtClean="0">
                <a:sym typeface="Symbol"/>
              </a:rPr>
              <a:t>0 (Interior)</a:t>
            </a:r>
            <a:endParaRPr lang="en-US" dirty="0">
              <a:sym typeface="Symbol"/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57200"/>
            <a:ext cx="4629150" cy="525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9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79833"/>
              </p:ext>
            </p:extLst>
          </p:nvPr>
        </p:nvGraphicFramePr>
        <p:xfrm>
          <a:off x="869950" y="5257800"/>
          <a:ext cx="66675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4" imgW="6667200" imgH="1396800" progId="Equation.DSMT4">
                  <p:embed/>
                </p:oleObj>
              </mc:Choice>
              <mc:Fallback>
                <p:oleObj name="Equation" r:id="rId4" imgW="666720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257800"/>
                        <a:ext cx="66675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Example: determine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singular configurations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the robot of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previous example basing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on its Jacobian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relates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u="sng" dirty="0" smtClean="0">
                <a:sym typeface="Symbol"/>
              </a:rPr>
              <a:t>Solution </a:t>
            </a:r>
            <a:endParaRPr lang="en-US" u="sng" dirty="0">
              <a:sym typeface="Symbol"/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5100"/>
          <a:stretch/>
        </p:blipFill>
        <p:spPr bwMode="auto">
          <a:xfrm>
            <a:off x="4084544" y="533400"/>
            <a:ext cx="5059456" cy="36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35021"/>
              </p:ext>
            </p:extLst>
          </p:nvPr>
        </p:nvGraphicFramePr>
        <p:xfrm>
          <a:off x="190500" y="3733800"/>
          <a:ext cx="4572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7" imgW="4572000" imgH="1422360" progId="Equation.DSMT4">
                  <p:embed/>
                </p:oleObj>
              </mc:Choice>
              <mc:Fallback>
                <p:oleObj name="Equation" r:id="rId7" imgW="4572000" imgH="1422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733800"/>
                        <a:ext cx="45720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64514"/>
              </p:ext>
            </p:extLst>
          </p:nvPr>
        </p:nvGraphicFramePr>
        <p:xfrm>
          <a:off x="1515036" y="3218329"/>
          <a:ext cx="1409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9" imgW="1409400" imgH="419040" progId="Equation.DSMT4">
                  <p:embed/>
                </p:oleObj>
              </mc:Choice>
              <mc:Fallback>
                <p:oleObj name="Equation" r:id="rId9" imgW="1409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036" y="3218329"/>
                        <a:ext cx="140970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25862"/>
              </p:ext>
            </p:extLst>
          </p:nvPr>
        </p:nvGraphicFramePr>
        <p:xfrm>
          <a:off x="6248400" y="4648200"/>
          <a:ext cx="281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11" imgW="2819160" imgH="812520" progId="Equation.DSMT4">
                  <p:embed/>
                </p:oleObj>
              </mc:Choice>
              <mc:Fallback>
                <p:oleObj name="Equation" r:id="rId11" imgW="281916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2819400" cy="8128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9" idx="3"/>
            <a:endCxn id="6" idx="2"/>
          </p:cNvCxnSpPr>
          <p:nvPr/>
        </p:nvCxnSpPr>
        <p:spPr>
          <a:xfrm flipV="1">
            <a:off x="7537450" y="5461000"/>
            <a:ext cx="120650" cy="495300"/>
          </a:xfrm>
          <a:prstGeom prst="bentConnector2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36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example 5.4 of the book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824163"/>
            <a:ext cx="53244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5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26021" r="27916" b="24485"/>
          <a:stretch/>
        </p:blipFill>
        <p:spPr bwMode="auto">
          <a:xfrm>
            <a:off x="6096000" y="1414853"/>
            <a:ext cx="2938809" cy="31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 analysis between Cartesian Space and Joint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9774"/>
              </p:ext>
            </p:extLst>
          </p:nvPr>
        </p:nvGraphicFramePr>
        <p:xfrm>
          <a:off x="557860" y="1524000"/>
          <a:ext cx="1905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5" imgW="1904760" imgH="1828800" progId="Equation.DSMT4">
                  <p:embed/>
                </p:oleObj>
              </mc:Choice>
              <mc:Fallback>
                <p:oleObj name="Equation" r:id="rId5" imgW="19047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860" y="1524000"/>
                        <a:ext cx="19050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1396060" y="2615003"/>
            <a:ext cx="304800" cy="457200"/>
          </a:xfrm>
          <a:prstGeom prst="lef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8460" y="2996003"/>
            <a:ext cx="0" cy="58539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581400"/>
            <a:ext cx="2799934" cy="70788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Jacobian Matrix</a:t>
            </a:r>
          </a:p>
          <a:p>
            <a:pPr algn="ctr"/>
            <a:r>
              <a:rPr lang="en-US" sz="2000" dirty="0" smtClean="0"/>
              <a:t>Transformation/Mapping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148660" y="2386402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54973"/>
              </p:ext>
            </p:extLst>
          </p:nvPr>
        </p:nvGraphicFramePr>
        <p:xfrm>
          <a:off x="3851923" y="1524000"/>
          <a:ext cx="19177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7" imgW="1917360" imgH="1828800" progId="Equation.DSMT4">
                  <p:embed/>
                </p:oleObj>
              </mc:Choice>
              <mc:Fallback>
                <p:oleObj name="Equation" r:id="rId7" imgW="19173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3" y="1524000"/>
                        <a:ext cx="19177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4695775" y="2615003"/>
            <a:ext cx="304800" cy="457200"/>
          </a:xfrm>
          <a:prstGeom prst="leftBrac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48175" y="2996003"/>
            <a:ext cx="0" cy="58539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62982" y="3581400"/>
            <a:ext cx="3578224" cy="163121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If J is singular 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it is not invertible </a:t>
            </a:r>
          </a:p>
          <a:p>
            <a:pPr marL="342900" indent="-342900" algn="ctr">
              <a:buFont typeface="Wingdings"/>
              <a:buChar char="è"/>
            </a:pPr>
            <a:r>
              <a:rPr lang="en-US" sz="2000" dirty="0" smtClean="0">
                <a:sym typeface="Wingdings" pitchFamily="2" charset="2"/>
              </a:rPr>
              <a:t>Singular point/configuration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(Important issue in robot design 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that should be avoided)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575669" y="4577154"/>
            <a:ext cx="2568331" cy="70788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When 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0/180 </a:t>
            </a:r>
            <a:r>
              <a:rPr lang="en-US" sz="2000" dirty="0" smtClean="0">
                <a:sym typeface="Wingdings" pitchFamily="2" charset="2"/>
              </a:rPr>
              <a:t> 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singular  configuration 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486400"/>
            <a:ext cx="8238666" cy="707886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Jacobian is important to determine the torque in the joints needed to be </a:t>
            </a:r>
          </a:p>
          <a:p>
            <a:r>
              <a:rPr lang="en-US" sz="2000" dirty="0" smtClean="0"/>
              <a:t>applied to give a specific contact force at the End-Effector (Static problem)</a:t>
            </a:r>
          </a:p>
        </p:txBody>
      </p:sp>
    </p:spTree>
    <p:extLst>
      <p:ext uri="{BB962C8B-B14F-4D97-AF65-F5344CB8AC3E}">
        <p14:creationId xmlns:p14="http://schemas.microsoft.com/office/powerpoint/2010/main" val="29229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previous example if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4555"/>
              </p:ext>
            </p:extLst>
          </p:nvPr>
        </p:nvGraphicFramePr>
        <p:xfrm>
          <a:off x="4495800" y="1066800"/>
          <a:ext cx="316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4" imgW="3162240" imgH="495000" progId="Equation.DSMT4">
                  <p:embed/>
                </p:oleObj>
              </mc:Choice>
              <mc:Fallback>
                <p:oleObj name="Equation" r:id="rId4" imgW="316224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3162300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875606"/>
              </p:ext>
            </p:extLst>
          </p:nvPr>
        </p:nvGraphicFramePr>
        <p:xfrm>
          <a:off x="228600" y="1676400"/>
          <a:ext cx="8407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6" imgW="8407080" imgH="1396800" progId="Equation.DSMT4">
                  <p:embed/>
                </p:oleObj>
              </mc:Choice>
              <mc:Fallback>
                <p:oleObj name="Equation" r:id="rId6" imgW="8407080" imgH="1396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4074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83023"/>
              </p:ext>
            </p:extLst>
          </p:nvPr>
        </p:nvGraphicFramePr>
        <p:xfrm>
          <a:off x="609600" y="3276600"/>
          <a:ext cx="5791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8" imgW="5790960" imgH="1422360" progId="Equation.DSMT4">
                  <p:embed/>
                </p:oleObj>
              </mc:Choice>
              <mc:Fallback>
                <p:oleObj name="Equation" r:id="rId8" imgW="5790960" imgH="1422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57912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3657600"/>
            <a:ext cx="2775953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we try to calculate </a:t>
            </a:r>
          </a:p>
          <a:p>
            <a:r>
              <a:rPr lang="en-US" sz="2000" dirty="0" smtClean="0"/>
              <a:t>at singular configuration </a:t>
            </a:r>
          </a:p>
          <a:p>
            <a:r>
              <a:rPr lang="en-US" sz="2000" dirty="0" smtClean="0"/>
              <a:t>this value tends to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∞</a:t>
            </a:r>
            <a:endParaRPr lang="en-US" sz="28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43550"/>
              </p:ext>
            </p:extLst>
          </p:nvPr>
        </p:nvGraphicFramePr>
        <p:xfrm>
          <a:off x="8750300" y="3657600"/>
          <a:ext cx="24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10" imgW="241200" imgH="419040" progId="Equation.DSMT4">
                  <p:embed/>
                </p:oleObj>
              </mc:Choice>
              <mc:Fallback>
                <p:oleObj name="Equation" r:id="rId10" imgW="241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50300" y="3657600"/>
                        <a:ext cx="241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8" idx="0"/>
          </p:cNvCxnSpPr>
          <p:nvPr/>
        </p:nvCxnSpPr>
        <p:spPr>
          <a:xfrm rot="16200000" flipV="1">
            <a:off x="6980489" y="2773112"/>
            <a:ext cx="152400" cy="1616576"/>
          </a:xfrm>
          <a:prstGeom prst="bentConnector2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4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2209800"/>
            <a:ext cx="3833813" cy="266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</a:t>
            </a:r>
            <a:r>
              <a:rPr lang="en-US" dirty="0"/>
              <a:t>IN </a:t>
            </a:r>
            <a:r>
              <a:rPr lang="en-US" dirty="0" smtClean="0"/>
              <a:t>MANIPULATORS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Discuss the concept of force and moment propagation</a:t>
                </a:r>
              </a:p>
              <a:p>
                <a:pPr lvl="1"/>
                <a:r>
                  <a:rPr lang="en-US" dirty="0" smtClean="0"/>
                  <a:t>Starting from the last link to the base</a:t>
                </a:r>
              </a:p>
              <a:p>
                <a:pPr lvl="1"/>
                <a:r>
                  <a:rPr lang="en-US" dirty="0" smtClean="0"/>
                  <a:t>Force (equilibrium)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Use the notation: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≡ force exerted by link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on link </a:t>
                </a:r>
                <a:r>
                  <a:rPr lang="en-US" i="1" dirty="0" smtClean="0"/>
                  <a:t>i+1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regardless to the frame of notation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all vectors must be expressed in the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same frame.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dirty="0" smtClean="0">
                    <a:sym typeface="Wingdings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42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7785" y="4397514"/>
            <a:ext cx="20576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Different notation</a:t>
            </a:r>
          </a:p>
          <a:p>
            <a:pPr algn="ctr"/>
            <a:r>
              <a:rPr lang="en-US" sz="2000" dirty="0" smtClean="0"/>
              <a:t>is used here</a:t>
            </a:r>
          </a:p>
        </p:txBody>
      </p:sp>
    </p:spTree>
    <p:extLst>
      <p:ext uri="{BB962C8B-B14F-4D97-AF65-F5344CB8AC3E}">
        <p14:creationId xmlns:p14="http://schemas.microsoft.com/office/powerpoint/2010/main" val="175472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1066800"/>
            <a:ext cx="3833813" cy="266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</a:t>
            </a:r>
            <a:r>
              <a:rPr lang="en-US" dirty="0"/>
              <a:t>IN </a:t>
            </a:r>
            <a:r>
              <a:rPr lang="en-US" dirty="0" smtClean="0"/>
              <a:t>MANIPULATORS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 smtClean="0"/>
                  <a:t>Moment equation (equilibrium)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Use the notation: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≡ Moment exerted by link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on link </a:t>
                </a:r>
                <a:r>
                  <a:rPr lang="en-US" i="1" dirty="0" smtClean="0"/>
                  <a:t>i+1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dirty="0" smtClean="0">
                    <a:sym typeface="Wingdings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2856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3985" y="3048000"/>
            <a:ext cx="20576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Different notation</a:t>
            </a:r>
          </a:p>
          <a:p>
            <a:pPr algn="ctr"/>
            <a:r>
              <a:rPr lang="en-US" sz="2000" dirty="0" smtClean="0"/>
              <a:t>is used here</a:t>
            </a:r>
          </a:p>
        </p:txBody>
      </p:sp>
    </p:spTree>
    <p:extLst>
      <p:ext uri="{BB962C8B-B14F-4D97-AF65-F5344CB8AC3E}">
        <p14:creationId xmlns:p14="http://schemas.microsoft.com/office/powerpoint/2010/main" val="159866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</a:t>
            </a:r>
            <a:r>
              <a:rPr lang="en-US" dirty="0"/>
              <a:t>IN </a:t>
            </a:r>
            <a:r>
              <a:rPr lang="en-US" dirty="0" smtClean="0"/>
              <a:t>MANIPULATORS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Relation between joint [torque (motor torque) for revolute joint, or joint actuating force (linear actuator force)]  and joint reactions: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u="sng" dirty="0" smtClean="0"/>
                  <a:t>Joint </a:t>
                </a:r>
                <a:r>
                  <a:rPr lang="en-US" i="1" u="sng" dirty="0"/>
                  <a:t>i</a:t>
                </a:r>
                <a:r>
                  <a:rPr lang="en-US" u="sng" dirty="0"/>
                  <a:t> is </a:t>
                </a:r>
                <a:r>
                  <a:rPr lang="en-US" u="sng" dirty="0" smtClean="0"/>
                  <a:t>revolute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structure of the joint hold 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does not affect joint </a:t>
                </a:r>
                <a:r>
                  <a:rPr lang="en-US" dirty="0" smtClean="0"/>
                  <a:t>torque</a:t>
                </a:r>
              </a:p>
              <a:p>
                <a:pPr lvl="1"/>
                <a:r>
                  <a:rPr lang="en-US" dirty="0" smtClean="0"/>
                  <a:t>Only </a:t>
                </a:r>
                <a:r>
                  <a:rPr lang="en-US" dirty="0"/>
                  <a:t>the </a:t>
                </a:r>
                <a:r>
                  <a:rPr lang="en-US" dirty="0" smtClean="0"/>
                  <a:t>component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affect joint torque, i.e.: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/>
                                      </a:rPr>
                                      <m:t>n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44" t="-987"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2856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</a:t>
            </a:r>
            <a:r>
              <a:rPr lang="en-US" dirty="0"/>
              <a:t>IN </a:t>
            </a:r>
            <a:r>
              <a:rPr lang="en-US" dirty="0" smtClean="0"/>
              <a:t>MANIPULATORS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Relation </a:t>
                </a:r>
                <a:r>
                  <a:rPr lang="en-US" dirty="0"/>
                  <a:t>between joint </a:t>
                </a:r>
                <a:r>
                  <a:rPr lang="en-US" dirty="0" smtClean="0"/>
                  <a:t>[torque </a:t>
                </a:r>
                <a:r>
                  <a:rPr lang="en-US" dirty="0"/>
                  <a:t>(motor torque</a:t>
                </a:r>
                <a:r>
                  <a:rPr lang="en-US" dirty="0" smtClean="0"/>
                  <a:t>) for revolute joint, or joint actuating force (linear actuator force)]  </a:t>
                </a:r>
                <a:r>
                  <a:rPr lang="en-US" dirty="0"/>
                  <a:t>and </a:t>
                </a:r>
                <a:r>
                  <a:rPr lang="en-US" dirty="0" smtClean="0"/>
                  <a:t>joint reactions: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u="sng" dirty="0" smtClean="0"/>
                  <a:t>Joint </a:t>
                </a:r>
                <a:r>
                  <a:rPr lang="en-US" i="1" u="sng" dirty="0"/>
                  <a:t>i</a:t>
                </a:r>
                <a:r>
                  <a:rPr lang="en-US" u="sng" dirty="0"/>
                  <a:t> is </a:t>
                </a:r>
                <a:r>
                  <a:rPr lang="en-US" u="sng" dirty="0" smtClean="0"/>
                  <a:t>prismatic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structure of the joint </a:t>
                </a:r>
                <a:r>
                  <a:rPr lang="en-US" dirty="0" smtClean="0"/>
                  <a:t>holds </a:t>
                </a:r>
                <a:r>
                  <a:rPr lang="en-US" dirty="0"/>
                  <a:t>the </a:t>
                </a:r>
                <a:r>
                  <a:rPr lang="en-US" dirty="0" smtClean="0"/>
                  <a:t>moment,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does </a:t>
                </a:r>
                <a:r>
                  <a:rPr lang="en-US" dirty="0"/>
                  <a:t>not affect joint </a:t>
                </a:r>
                <a:r>
                  <a:rPr lang="en-US" dirty="0" smtClean="0"/>
                  <a:t>force</a:t>
                </a:r>
              </a:p>
              <a:p>
                <a:pPr lvl="1"/>
                <a:r>
                  <a:rPr lang="en-US" dirty="0" smtClean="0"/>
                  <a:t>Only </a:t>
                </a:r>
                <a:r>
                  <a:rPr lang="en-US" dirty="0"/>
                  <a:t>the </a:t>
                </a:r>
                <a:r>
                  <a:rPr lang="en-US" dirty="0" smtClean="0"/>
                  <a:t>component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affect joint force, i.e.: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44" t="-987"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2856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447274"/>
            <a:ext cx="39697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Principle of Virtual Work!</a:t>
            </a:r>
          </a:p>
        </p:txBody>
      </p:sp>
    </p:spTree>
    <p:extLst>
      <p:ext uri="{BB962C8B-B14F-4D97-AF65-F5344CB8AC3E}">
        <p14:creationId xmlns:p14="http://schemas.microsoft.com/office/powerpoint/2010/main" val="1270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5100"/>
          <a:stretch/>
        </p:blipFill>
        <p:spPr bwMode="auto">
          <a:xfrm>
            <a:off x="4038600" y="2578474"/>
            <a:ext cx="5059456" cy="36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MANIPULATORS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if a force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/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dirty="0" smtClean="0"/>
                  <a:t> acts at the 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find joint torques and forces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Solve it!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142"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0" y="2160494"/>
            <a:ext cx="536351" cy="10668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8120" y="1828800"/>
                <a:ext cx="956159" cy="58907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120" y="1828800"/>
                <a:ext cx="956159" cy="589072"/>
              </a:xfrm>
              <a:prstGeom prst="rect">
                <a:avLst/>
              </a:prstGeom>
              <a:blipFill rotWithShape="1">
                <a:blip r:embed="rId6"/>
                <a:stretch>
                  <a:fillRect r="-16561" b="-28866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6410"/>
              </p:ext>
            </p:extLst>
          </p:nvPr>
        </p:nvGraphicFramePr>
        <p:xfrm>
          <a:off x="457200" y="2057400"/>
          <a:ext cx="2273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7" imgW="2273040" imgH="1117440" progId="Equation.DSMT4">
                  <p:embed/>
                </p:oleObj>
              </mc:Choice>
              <mc:Fallback>
                <p:oleObj name="Equation" r:id="rId7" imgW="22730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22733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35183"/>
              </p:ext>
            </p:extLst>
          </p:nvPr>
        </p:nvGraphicFramePr>
        <p:xfrm>
          <a:off x="457200" y="3200400"/>
          <a:ext cx="3352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9" imgW="3352680" imgH="1117440" progId="Equation.DSMT4">
                  <p:embed/>
                </p:oleObj>
              </mc:Choice>
              <mc:Fallback>
                <p:oleObj name="Equation" r:id="rId9" imgW="33526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352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22664"/>
              </p:ext>
            </p:extLst>
          </p:nvPr>
        </p:nvGraphicFramePr>
        <p:xfrm>
          <a:off x="457200" y="4343400"/>
          <a:ext cx="3022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11" imgW="3022560" imgH="1117440" progId="Equation.DSMT4">
                  <p:embed/>
                </p:oleObj>
              </mc:Choice>
              <mc:Fallback>
                <p:oleObj name="Equation" r:id="rId11" imgW="30225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3022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94919"/>
              </p:ext>
            </p:extLst>
          </p:nvPr>
        </p:nvGraphicFramePr>
        <p:xfrm>
          <a:off x="565150" y="1143000"/>
          <a:ext cx="62357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4" imgW="6235560" imgH="4140000" progId="Equation.DSMT4">
                  <p:embed/>
                </p:oleObj>
              </mc:Choice>
              <mc:Fallback>
                <p:oleObj name="Equation" r:id="rId4" imgW="6235560" imgH="4140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143000"/>
                        <a:ext cx="6235700" cy="414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75920"/>
              </p:ext>
            </p:extLst>
          </p:nvPr>
        </p:nvGraphicFramePr>
        <p:xfrm>
          <a:off x="565150" y="1143000"/>
          <a:ext cx="62357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4" imgW="6235560" imgH="4140000" progId="Equation.DSMT4">
                  <p:embed/>
                </p:oleObj>
              </mc:Choice>
              <mc:Fallback>
                <p:oleObj name="Equation" r:id="rId4" imgW="6235560" imgH="414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143000"/>
                        <a:ext cx="6235700" cy="414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936812" y="2250141"/>
            <a:ext cx="179294" cy="264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1294" y="5534055"/>
            <a:ext cx="817853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 O</a:t>
            </a:r>
            <a:r>
              <a:rPr lang="en-US" sz="2400" baseline="-25000" dirty="0" smtClean="0"/>
              <a:t>3</a:t>
            </a:r>
            <a:endParaRPr lang="en-US" sz="2400" dirty="0" smtClean="0"/>
          </a:p>
        </p:txBody>
      </p:sp>
      <p:cxnSp>
        <p:nvCxnSpPr>
          <p:cNvPr id="8" name="Elbow Connector 7"/>
          <p:cNvCxnSpPr>
            <a:stCxn id="5" idx="2"/>
            <a:endCxn id="6" idx="1"/>
          </p:cNvCxnSpPr>
          <p:nvPr/>
        </p:nvCxnSpPr>
        <p:spPr>
          <a:xfrm rot="10800000" flipH="1" flipV="1">
            <a:off x="936812" y="2382370"/>
            <a:ext cx="4482" cy="3382517"/>
          </a:xfrm>
          <a:prstGeom prst="bentConnector3">
            <a:avLst>
              <a:gd name="adj1" fmla="val -5100402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3886200"/>
            <a:ext cx="885179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O</a:t>
            </a:r>
            <a:r>
              <a:rPr lang="en-US" sz="2400" baseline="-25000" dirty="0" smtClean="0"/>
              <a:t>3</a:t>
            </a:r>
            <a:endParaRPr lang="en-US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2577353" y="4078941"/>
            <a:ext cx="354106" cy="592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6"/>
            <a:endCxn id="11" idx="1"/>
          </p:cNvCxnSpPr>
          <p:nvPr/>
        </p:nvCxnSpPr>
        <p:spPr>
          <a:xfrm flipV="1">
            <a:off x="2931459" y="4117033"/>
            <a:ext cx="878541" cy="25829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88498" y="5339646"/>
            <a:ext cx="2607702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same point </a:t>
            </a:r>
            <a:endParaRPr lang="en-US" sz="2400" dirty="0" smtClean="0"/>
          </a:p>
        </p:txBody>
      </p:sp>
      <p:cxnSp>
        <p:nvCxnSpPr>
          <p:cNvPr id="19" name="Elbow Connector 18"/>
          <p:cNvCxnSpPr>
            <a:stCxn id="11" idx="3"/>
            <a:endCxn id="17" idx="1"/>
          </p:cNvCxnSpPr>
          <p:nvPr/>
        </p:nvCxnSpPr>
        <p:spPr>
          <a:xfrm>
            <a:off x="4695179" y="4117033"/>
            <a:ext cx="393319" cy="1453446"/>
          </a:xfrm>
          <a:prstGeom prst="bentConnector3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17" idx="1"/>
          </p:cNvCxnSpPr>
          <p:nvPr/>
        </p:nvCxnSpPr>
        <p:spPr>
          <a:xfrm flipV="1">
            <a:off x="1759147" y="5570479"/>
            <a:ext cx="3329351" cy="194409"/>
          </a:xfrm>
          <a:prstGeom prst="bentConnector3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57DD-BFF2-4343-BCF6-159C6C9081F9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88992"/>
              </p:ext>
            </p:extLst>
          </p:nvPr>
        </p:nvGraphicFramePr>
        <p:xfrm>
          <a:off x="565150" y="1143000"/>
          <a:ext cx="62357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4" imgW="6235560" imgH="4140000" progId="Equation.DSMT4">
                  <p:embed/>
                </p:oleObj>
              </mc:Choice>
              <mc:Fallback>
                <p:oleObj name="Equation" r:id="rId4" imgW="6235560" imgH="414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143000"/>
                        <a:ext cx="6235700" cy="414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965947" y="2667000"/>
            <a:ext cx="190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1294" y="5534055"/>
            <a:ext cx="1401346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 body 3</a:t>
            </a:r>
            <a:endParaRPr lang="en-US" sz="2400" dirty="0" smtClean="0"/>
          </a:p>
        </p:txBody>
      </p:sp>
      <p:cxnSp>
        <p:nvCxnSpPr>
          <p:cNvPr id="8" name="Elbow Connector 7"/>
          <p:cNvCxnSpPr>
            <a:endCxn id="6" idx="1"/>
          </p:cNvCxnSpPr>
          <p:nvPr/>
        </p:nvCxnSpPr>
        <p:spPr>
          <a:xfrm rot="5400000">
            <a:off x="-357198" y="4346493"/>
            <a:ext cx="2716888" cy="119903"/>
          </a:xfrm>
          <a:prstGeom prst="bentConnector4">
            <a:avLst>
              <a:gd name="adj1" fmla="val 25954"/>
              <a:gd name="adj2" fmla="val 514953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30806" y="4262735"/>
            <a:ext cx="1426994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body 3</a:t>
            </a:r>
            <a:endParaRPr lang="en-US" sz="2400" dirty="0" smtClean="0"/>
          </a:p>
        </p:txBody>
      </p:sp>
      <p:sp>
        <p:nvSpPr>
          <p:cNvPr id="13" name="Oval 12"/>
          <p:cNvSpPr/>
          <p:nvPr/>
        </p:nvSpPr>
        <p:spPr>
          <a:xfrm>
            <a:off x="2626658" y="4576465"/>
            <a:ext cx="340659" cy="572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6"/>
            <a:endCxn id="11" idx="1"/>
          </p:cNvCxnSpPr>
          <p:nvPr/>
        </p:nvCxnSpPr>
        <p:spPr>
          <a:xfrm flipV="1">
            <a:off x="2967317" y="4493568"/>
            <a:ext cx="863489" cy="36894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88498" y="5339646"/>
            <a:ext cx="2607702" cy="461665"/>
          </a:xfrm>
          <a:prstGeom prst="rect">
            <a:avLst/>
          </a:prstGeom>
          <a:noFill/>
          <a:ln w="22225">
            <a:solidFill>
              <a:srgbClr val="3D34F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same point </a:t>
            </a:r>
            <a:endParaRPr lang="en-US" sz="2400" dirty="0" smtClean="0"/>
          </a:p>
        </p:txBody>
      </p:sp>
      <p:cxnSp>
        <p:nvCxnSpPr>
          <p:cNvPr id="19" name="Elbow Connector 18"/>
          <p:cNvCxnSpPr>
            <a:stCxn id="11" idx="3"/>
            <a:endCxn id="17" idx="1"/>
          </p:cNvCxnSpPr>
          <p:nvPr/>
        </p:nvCxnSpPr>
        <p:spPr>
          <a:xfrm flipH="1">
            <a:off x="5088498" y="4493568"/>
            <a:ext cx="169302" cy="1076911"/>
          </a:xfrm>
          <a:prstGeom prst="bentConnector5">
            <a:avLst>
              <a:gd name="adj1" fmla="val -135025"/>
              <a:gd name="adj2" fmla="val 50000"/>
              <a:gd name="adj3" fmla="val 235025"/>
            </a:avLst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17" idx="1"/>
          </p:cNvCxnSpPr>
          <p:nvPr/>
        </p:nvCxnSpPr>
        <p:spPr>
          <a:xfrm flipV="1">
            <a:off x="2342640" y="5570479"/>
            <a:ext cx="2745858" cy="194409"/>
          </a:xfrm>
          <a:prstGeom prst="bentConnector3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Differentiation of a position vector (</a:t>
            </a:r>
            <a:r>
              <a:rPr lang="en-US" dirty="0" smtClean="0">
                <a:solidFill>
                  <a:schemeClr val="tx2"/>
                </a:solidFill>
              </a:rPr>
              <a:t>Linear Velocity</a:t>
            </a:r>
            <a:r>
              <a:rPr lang="en-US" dirty="0" smtClean="0"/>
              <a:t>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≡</a:t>
            </a:r>
            <a:r>
              <a:rPr lang="en-US" dirty="0" smtClean="0"/>
              <a:t> the velocity of a position vector</a:t>
            </a:r>
          </a:p>
          <a:p>
            <a:pPr lvl="2"/>
            <a:r>
              <a:rPr lang="en-US" dirty="0"/>
              <a:t>≡ </a:t>
            </a:r>
            <a:r>
              <a:rPr lang="en-US" dirty="0" smtClean="0"/>
              <a:t>Linear velocity of a point in space represented by the position vector.</a:t>
            </a:r>
          </a:p>
          <a:p>
            <a:pPr marL="914400" lvl="2" indent="0">
              <a:buNone/>
            </a:pPr>
            <a:r>
              <a:rPr lang="en-US" dirty="0" smtClean="0"/>
              <a:t>        Derivative is made relative to frame {B} (Frame of Differentiation)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Also the velocity vector is expressed in the same frame {B}</a:t>
            </a:r>
          </a:p>
          <a:p>
            <a:pPr marL="514350" lvl="1" indent="0">
              <a:buNone/>
            </a:pPr>
            <a:r>
              <a:rPr lang="en-US" dirty="0" smtClean="0"/>
              <a:t>To express the velocity in any other frame {A}</a:t>
            </a:r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          ≡ The velocity of point (position vector Q) relative the frame {B} 	expressed in frame {A}.</a:t>
            </a:r>
          </a:p>
          <a:p>
            <a:pPr marL="914400" lvl="2" indent="0">
              <a:buNone/>
            </a:pPr>
            <a:r>
              <a:rPr lang="en-US" dirty="0" smtClean="0"/>
              <a:t>(draw frames for explanations)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52052" r="15192" b="25000"/>
          <a:stretch/>
        </p:blipFill>
        <p:spPr bwMode="auto">
          <a:xfrm>
            <a:off x="457200" y="1447800"/>
            <a:ext cx="566928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50000" r="72567" b="25000"/>
          <a:stretch/>
        </p:blipFill>
        <p:spPr bwMode="auto">
          <a:xfrm>
            <a:off x="439142" y="2057400"/>
            <a:ext cx="668896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10431339">
            <a:off x="557180" y="1611635"/>
            <a:ext cx="2312915" cy="1726138"/>
          </a:xfrm>
          <a:prstGeom prst="arc">
            <a:avLst>
              <a:gd name="adj1" fmla="val 17947844"/>
              <a:gd name="adj2" fmla="val 246765"/>
            </a:avLst>
          </a:prstGeom>
          <a:ln w="25400" cmpd="sng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03" r="25118" b="23865"/>
          <a:stretch/>
        </p:blipFill>
        <p:spPr bwMode="auto">
          <a:xfrm>
            <a:off x="685800" y="4191000"/>
            <a:ext cx="2286000" cy="7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9" t="55864" r="39262" b="29487"/>
          <a:stretch/>
        </p:blipFill>
        <p:spPr bwMode="auto">
          <a:xfrm>
            <a:off x="3048000" y="4329940"/>
            <a:ext cx="1472901" cy="5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03" r="54505" b="23865"/>
          <a:stretch/>
        </p:blipFill>
        <p:spPr bwMode="auto">
          <a:xfrm>
            <a:off x="685800" y="4944628"/>
            <a:ext cx="1027837" cy="7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Differentiation of a position vector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Linear Velocity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Often used the velocity of the origin of a frame {C} (for example) relative to the universe frame {U}.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Remember that in           the differentiation is made relative to {U} 	and expressed in {U}</a:t>
            </a:r>
          </a:p>
          <a:p>
            <a:pPr lvl="1"/>
            <a:r>
              <a:rPr lang="en-US" dirty="0" smtClean="0"/>
              <a:t>          as v is small-letter the differentiation is made relative/ respect to {U}, but the velocity is expressed in {A}.</a:t>
            </a:r>
          </a:p>
          <a:p>
            <a:r>
              <a:rPr lang="en-US" u="sng" dirty="0" smtClean="0"/>
              <a:t>Example: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96009"/>
              </p:ext>
            </p:extLst>
          </p:nvPr>
        </p:nvGraphicFramePr>
        <p:xfrm>
          <a:off x="889000" y="2286000"/>
          <a:ext cx="513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4" imgW="5130720" imgH="431640" progId="Equation.DSMT4">
                  <p:embed/>
                </p:oleObj>
              </mc:Choice>
              <mc:Fallback>
                <p:oleObj name="Equation" r:id="rId4" imgW="5130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00" y="2286000"/>
                        <a:ext cx="5130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28390"/>
              </p:ext>
            </p:extLst>
          </p:nvPr>
        </p:nvGraphicFramePr>
        <p:xfrm>
          <a:off x="3200400" y="27432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6" imgW="583920" imgH="431640" progId="Equation.DSMT4">
                  <p:embed/>
                </p:oleObj>
              </mc:Choice>
              <mc:Fallback>
                <p:oleObj name="Equation" r:id="rId6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0400" y="2743200"/>
                        <a:ext cx="58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18183"/>
              </p:ext>
            </p:extLst>
          </p:nvPr>
        </p:nvGraphicFramePr>
        <p:xfrm>
          <a:off x="914400" y="3581400"/>
          <a:ext cx="431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8" imgW="431640" imgH="419040" progId="Equation.DSMT4">
                  <p:embed/>
                </p:oleObj>
              </mc:Choice>
              <mc:Fallback>
                <p:oleObj name="Equation" r:id="rId8" imgW="431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3581400"/>
                        <a:ext cx="431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790074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 5.1: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71788" r="10265" b="2137"/>
          <a:stretch/>
        </p:blipFill>
        <p:spPr bwMode="auto">
          <a:xfrm>
            <a:off x="337457" y="1499077"/>
            <a:ext cx="8610600" cy="17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3725" r="24551" b="49206"/>
          <a:stretch/>
        </p:blipFill>
        <p:spPr bwMode="auto">
          <a:xfrm>
            <a:off x="3524170" y="2563208"/>
            <a:ext cx="5619830" cy="32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43206" r="5678" b="41859"/>
          <a:stretch/>
        </p:blipFill>
        <p:spPr bwMode="auto">
          <a:xfrm>
            <a:off x="685800" y="3205138"/>
            <a:ext cx="2461646" cy="5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74652" r="5678" b="11112"/>
          <a:stretch/>
        </p:blipFill>
        <p:spPr bwMode="auto">
          <a:xfrm>
            <a:off x="723452" y="3879599"/>
            <a:ext cx="2461646" cy="51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895201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2057400"/>
            <a:ext cx="3057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Angular Velocity Vector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Angular velocity vector of a body (       is for a point)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As a frame represents the orientation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of the body ≡ rotational velocity of the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frame.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Rotational velocity of frame {B} relative 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to frame {A}: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- it’s direction represents the instantaneous 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axis of rotation of {B} relative to {A}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- it’s magnitude represents the speed of rotation.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tx2"/>
                </a:solidFill>
              </a:rPr>
              <a:t>the angular velocity of {B} relative to {A} expressed in {C}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In the universe frame {U}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6597"/>
              </p:ext>
            </p:extLst>
          </p:nvPr>
        </p:nvGraphicFramePr>
        <p:xfrm>
          <a:off x="412750" y="1524000"/>
          <a:ext cx="508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" name="Equation" r:id="rId5" imgW="507960" imgH="342720" progId="Equation.DSMT4">
                  <p:embed/>
                </p:oleObj>
              </mc:Choice>
              <mc:Fallback>
                <p:oleObj name="Equation" r:id="rId5" imgW="507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" y="1524000"/>
                        <a:ext cx="508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86242"/>
              </p:ext>
            </p:extLst>
          </p:nvPr>
        </p:nvGraphicFramePr>
        <p:xfrm>
          <a:off x="5207000" y="1524000"/>
          <a:ext cx="431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7" imgW="431640" imgH="419040" progId="Equation.DSMT4">
                  <p:embed/>
                </p:oleObj>
              </mc:Choice>
              <mc:Fallback>
                <p:oleObj name="Equation" r:id="rId7" imgW="43164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1524000"/>
                        <a:ext cx="431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66948"/>
              </p:ext>
            </p:extLst>
          </p:nvPr>
        </p:nvGraphicFramePr>
        <p:xfrm>
          <a:off x="381000" y="3238500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Equation" r:id="rId9" imgW="825480" imgH="431640" progId="Equation.DSMT4">
                  <p:embed/>
                </p:oleObj>
              </mc:Choice>
              <mc:Fallback>
                <p:oleObj name="Equation" r:id="rId9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3238500"/>
                        <a:ext cx="825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351743"/>
              </p:ext>
            </p:extLst>
          </p:nvPr>
        </p:nvGraphicFramePr>
        <p:xfrm>
          <a:off x="76200" y="5410200"/>
          <a:ext cx="127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Equation" r:id="rId11" imgW="1269720" imgH="583920" progId="Equation.DSMT4">
                  <p:embed/>
                </p:oleObj>
              </mc:Choice>
              <mc:Fallback>
                <p:oleObj name="Equation" r:id="rId11" imgW="1269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" y="5410200"/>
                        <a:ext cx="1270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75547"/>
              </p:ext>
            </p:extLst>
          </p:nvPr>
        </p:nvGraphicFramePr>
        <p:xfrm>
          <a:off x="4799012" y="5943600"/>
          <a:ext cx="1231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Equation" r:id="rId13" imgW="1231560" imgH="431640" progId="Equation.DSMT4">
                  <p:embed/>
                </p:oleObj>
              </mc:Choice>
              <mc:Fallback>
                <p:oleObj name="Equation" r:id="rId13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9012" y="5943600"/>
                        <a:ext cx="1231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1433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rotational velocities of rigid bodies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AutoNum type="arabicPeriod"/>
            </a:pPr>
            <a:r>
              <a:rPr lang="en-US" dirty="0" smtClean="0"/>
              <a:t>Linear velocity: (Translation only)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Translation </a:t>
            </a:r>
            <a:r>
              <a:rPr lang="en-US" dirty="0" smtClean="0"/>
              <a:t>only </a:t>
            </a:r>
            <a:r>
              <a:rPr lang="en-US" dirty="0" smtClean="0">
                <a:sym typeface="Wingdings" pitchFamily="2" charset="2"/>
              </a:rPr>
              <a:t> the orientation of {B} relative to {A} is not changing</a:t>
            </a: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35826"/>
              </p:ext>
            </p:extLst>
          </p:nvPr>
        </p:nvGraphicFramePr>
        <p:xfrm>
          <a:off x="6048375" y="38862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" name="Equation" r:id="rId5" imgW="380880" imgH="419040" progId="Equation.DSMT4">
                  <p:embed/>
                </p:oleObj>
              </mc:Choice>
              <mc:Fallback>
                <p:oleObj name="Equation" r:id="rId5" imgW="38088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3886200"/>
                        <a:ext cx="3810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57973"/>
              </p:ext>
            </p:extLst>
          </p:nvPr>
        </p:nvGraphicFramePr>
        <p:xfrm>
          <a:off x="381000" y="15240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" name="Equation" r:id="rId7" imgW="2361960" imgH="457200" progId="Equation.DSMT4">
                  <p:embed/>
                </p:oleObj>
              </mc:Choice>
              <mc:Fallback>
                <p:oleObj name="Equation" r:id="rId7" imgW="2361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2362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18477"/>
              </p:ext>
            </p:extLst>
          </p:nvPr>
        </p:nvGraphicFramePr>
        <p:xfrm>
          <a:off x="355600" y="3416300"/>
          <a:ext cx="284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Equation" r:id="rId9" imgW="2844720" imgH="469800" progId="Equation.DSMT4">
                  <p:embed/>
                </p:oleObj>
              </mc:Choice>
              <mc:Fallback>
                <p:oleObj name="Equation" r:id="rId9" imgW="2844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416300"/>
                        <a:ext cx="28448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66400"/>
              </p:ext>
            </p:extLst>
          </p:nvPr>
        </p:nvGraphicFramePr>
        <p:xfrm>
          <a:off x="4078287" y="51181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" name="Equation" r:id="rId11" imgW="609480" imgH="457200" progId="Equation.DSMT4">
                  <p:embed/>
                </p:oleObj>
              </mc:Choice>
              <mc:Fallback>
                <p:oleObj name="Equation" r:id="rId11" imgW="609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7" y="5118100"/>
                        <a:ext cx="60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20784230">
            <a:off x="3539053" y="4707397"/>
            <a:ext cx="747996" cy="377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726012">
            <a:off x="5389381" y="3785280"/>
            <a:ext cx="373998" cy="377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95600" y="3729357"/>
            <a:ext cx="3238500" cy="1757043"/>
          </a:xfrm>
          <a:prstGeom prst="straightConnector1">
            <a:avLst/>
          </a:prstGeom>
          <a:ln w="2540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10584"/>
              </p:ext>
            </p:extLst>
          </p:nvPr>
        </p:nvGraphicFramePr>
        <p:xfrm>
          <a:off x="4028803" y="4239058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" name="Equation" r:id="rId13" imgW="380880" imgH="419040" progId="Equation.DSMT4">
                  <p:embed/>
                </p:oleObj>
              </mc:Choice>
              <mc:Fallback>
                <p:oleObj name="Equation" r:id="rId13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803" y="4239058"/>
                        <a:ext cx="3810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1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rotational velocities of rigid bodies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Font typeface="+mj-lt"/>
              <a:buAutoNum type="arabicPeriod" startAt="2"/>
            </a:pPr>
            <a:r>
              <a:rPr lang="en-US" dirty="0">
                <a:sym typeface="Wingdings" pitchFamily="2" charset="2"/>
              </a:rPr>
              <a:t>Rotational</a:t>
            </a:r>
            <a:r>
              <a:rPr lang="en-US" dirty="0" smtClean="0">
                <a:sym typeface="Wingdings" pitchFamily="2" charset="2"/>
              </a:rPr>
              <a:t> velocity: (Rotation only)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Two frames {A} and {B} have the same origin for all the time only the relative orientation is changing in time </a:t>
            </a:r>
          </a:p>
          <a:p>
            <a:pPr marL="457200" lvl="1" indent="0">
              <a:buNone/>
            </a:pPr>
            <a:endParaRPr lang="en-US" sz="10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       is fixed in {B}  </a:t>
            </a:r>
          </a:p>
          <a:p>
            <a:pPr marL="457200" lvl="1" indent="0">
              <a:buNone/>
            </a:pPr>
            <a:endParaRPr lang="en-US" sz="10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u="sng" dirty="0" smtClean="0">
                <a:sym typeface="Wingdings" pitchFamily="2" charset="2"/>
              </a:rPr>
              <a:t>What is the velocity of point Q in {A} </a:t>
            </a:r>
          </a:p>
          <a:p>
            <a:pPr marL="457200" lvl="1" indent="0">
              <a:buNone/>
            </a:pPr>
            <a:endParaRPr lang="en-US" u="sng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u="sng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u="sng" dirty="0" smtClean="0">
                <a:sym typeface="Wingdings" pitchFamily="2" charset="2"/>
              </a:rPr>
              <a:t>If         is changing in {B}</a:t>
            </a:r>
          </a:p>
          <a:p>
            <a:pPr marL="457200" lvl="1" indent="0">
              <a:buNone/>
            </a:pPr>
            <a:endParaRPr lang="en-US" u="sng" dirty="0" smtClean="0">
              <a:sym typeface="Wingdings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92050"/>
              </p:ext>
            </p:extLst>
          </p:nvPr>
        </p:nvGraphicFramePr>
        <p:xfrm>
          <a:off x="6223000" y="1892300"/>
          <a:ext cx="55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"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892300"/>
                        <a:ext cx="558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69862"/>
              </p:ext>
            </p:extLst>
          </p:nvPr>
        </p:nvGraphicFramePr>
        <p:xfrm>
          <a:off x="533400" y="25019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1900"/>
                        <a:ext cx="3810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34184"/>
              </p:ext>
            </p:extLst>
          </p:nvPr>
        </p:nvGraphicFramePr>
        <p:xfrm>
          <a:off x="3016250" y="2540000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9" name="Equation" r:id="rId8" imgW="927000" imgH="469800" progId="Equation.DSMT4">
                  <p:embed/>
                </p:oleObj>
              </mc:Choice>
              <mc:Fallback>
                <p:oleObj name="Equation" r:id="rId8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2540000"/>
                        <a:ext cx="9271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429000"/>
            <a:ext cx="34671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8690" y="5943600"/>
            <a:ext cx="533400" cy="276999"/>
          </a:xfrm>
        </p:spPr>
        <p:txBody>
          <a:bodyPr/>
          <a:lstStyle/>
          <a:p>
            <a:fld id="{6F8557DD-BFF2-4343-BCF6-159C6C9081F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44089"/>
              </p:ext>
            </p:extLst>
          </p:nvPr>
        </p:nvGraphicFramePr>
        <p:xfrm>
          <a:off x="546100" y="3632200"/>
          <a:ext cx="2641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" name="Equation" r:id="rId11" imgW="2641320" imgH="1091880" progId="Equation.DSMT4">
                  <p:embed/>
                </p:oleObj>
              </mc:Choice>
              <mc:Fallback>
                <p:oleObj name="Equation" r:id="rId11" imgW="26413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32200"/>
                        <a:ext cx="2641600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30100"/>
              </p:ext>
            </p:extLst>
          </p:nvPr>
        </p:nvGraphicFramePr>
        <p:xfrm>
          <a:off x="825500" y="48768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Equation" r:id="rId13" imgW="380880" imgH="419040" progId="Equation.DSMT4">
                  <p:embed/>
                </p:oleObj>
              </mc:Choice>
              <mc:Fallback>
                <p:oleObj name="Equation" r:id="rId13" imgW="38088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876800"/>
                        <a:ext cx="3810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10789"/>
              </p:ext>
            </p:extLst>
          </p:nvPr>
        </p:nvGraphicFramePr>
        <p:xfrm>
          <a:off x="5181600" y="3136900"/>
          <a:ext cx="63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" name="Equation" r:id="rId15" imgW="634680" imgH="469800" progId="Equation.DSMT4">
                  <p:embed/>
                </p:oleObj>
              </mc:Choice>
              <mc:Fallback>
                <p:oleObj name="Equation" r:id="rId15" imgW="634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36900"/>
                        <a:ext cx="6350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58010"/>
              </p:ext>
            </p:extLst>
          </p:nvPr>
        </p:nvGraphicFramePr>
        <p:xfrm>
          <a:off x="635000" y="5359400"/>
          <a:ext cx="378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" name="Equation" r:id="rId17" imgW="3784320" imgH="1218960" progId="Equation.DSMT4">
                  <p:embed/>
                </p:oleObj>
              </mc:Choice>
              <mc:Fallback>
                <p:oleObj name="Equation" r:id="rId17" imgW="378432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5359400"/>
                        <a:ext cx="37846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2225">
          <a:noFill/>
        </a:ln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1079</Words>
  <Application>Microsoft Office PowerPoint</Application>
  <PresentationFormat>On-screen Show (4:3)</PresentationFormat>
  <Paragraphs>390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Times New Roman</vt:lpstr>
      <vt:lpstr>Symbol</vt:lpstr>
      <vt:lpstr>Calibri</vt:lpstr>
      <vt:lpstr>Wingdings</vt:lpstr>
      <vt:lpstr>Amienne</vt:lpstr>
      <vt:lpstr>Cambria Math</vt:lpstr>
      <vt:lpstr>Master1</vt:lpstr>
      <vt:lpstr>Equation</vt:lpstr>
      <vt:lpstr>MathType 6.0 Equation</vt:lpstr>
      <vt:lpstr>Outline:</vt:lpstr>
      <vt:lpstr>Introduction</vt:lpstr>
      <vt:lpstr>Introduction</vt:lpstr>
      <vt:lpstr>Notations </vt:lpstr>
      <vt:lpstr>Notations </vt:lpstr>
      <vt:lpstr>Notations </vt:lpstr>
      <vt:lpstr>Notations </vt:lpstr>
      <vt:lpstr>Linear and rotational velocities of rigid bodies </vt:lpstr>
      <vt:lpstr>Linear and rotational velocities of rigid bodies </vt:lpstr>
      <vt:lpstr>Linear and rotational velocities of rigid bodies </vt:lpstr>
      <vt:lpstr>Motion of the links of a robot (notations) </vt:lpstr>
      <vt:lpstr>Velocity propagation from link to link</vt:lpstr>
      <vt:lpstr>Velocity propagation from link to link</vt:lpstr>
      <vt:lpstr>Velocity propagation from link to link</vt:lpstr>
      <vt:lpstr>Velocity propagation from link to link</vt:lpstr>
      <vt:lpstr>Velocity propagation from link to link</vt:lpstr>
      <vt:lpstr>Velocity propagation from link to link</vt:lpstr>
      <vt:lpstr>Velocity propagation from link to link</vt:lpstr>
      <vt:lpstr>Velocity propagation from link to link</vt:lpstr>
      <vt:lpstr>Jacobians </vt:lpstr>
      <vt:lpstr>Jacobians </vt:lpstr>
      <vt:lpstr>Jacobians</vt:lpstr>
      <vt:lpstr>Jacobians</vt:lpstr>
      <vt:lpstr>Singularities</vt:lpstr>
      <vt:lpstr>Singularities</vt:lpstr>
      <vt:lpstr>Singularities</vt:lpstr>
      <vt:lpstr>Singularities</vt:lpstr>
      <vt:lpstr>Singularities</vt:lpstr>
      <vt:lpstr>Singularities</vt:lpstr>
      <vt:lpstr>Singularities</vt:lpstr>
      <vt:lpstr>FORCES IN MANIPULATORS</vt:lpstr>
      <vt:lpstr>FORCES IN MANIPULATORS</vt:lpstr>
      <vt:lpstr>FORCES IN MANIPULATORS</vt:lpstr>
      <vt:lpstr>FORCES IN MANIPULATORS</vt:lpstr>
      <vt:lpstr>FORCES IN MANIPULATORS</vt:lpstr>
      <vt:lpstr>FORCES IN MANIPULATORS</vt:lpstr>
      <vt:lpstr>FORCES IN MANIPULATORS</vt:lpstr>
      <vt:lpstr>FORCES IN MANIPULATORS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Nidal</dc:creator>
  <cp:lastModifiedBy>Nidal</cp:lastModifiedBy>
  <cp:revision>361</cp:revision>
  <dcterms:created xsi:type="dcterms:W3CDTF">2012-09-01T14:22:39Z</dcterms:created>
  <dcterms:modified xsi:type="dcterms:W3CDTF">2012-12-15T11:31:07Z</dcterms:modified>
</cp:coreProperties>
</file>